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5"/>
  </p:notesMasterIdLst>
  <p:sldIdLst>
    <p:sldId id="256" r:id="rId2"/>
    <p:sldId id="285" r:id="rId3"/>
    <p:sldId id="258" r:id="rId4"/>
    <p:sldId id="262" r:id="rId5"/>
    <p:sldId id="286" r:id="rId6"/>
    <p:sldId id="288" r:id="rId7"/>
    <p:sldId id="259" r:id="rId8"/>
    <p:sldId id="260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274" r:id="rId19"/>
    <p:sldId id="289" r:id="rId20"/>
    <p:sldId id="275" r:id="rId21"/>
    <p:sldId id="290" r:id="rId22"/>
    <p:sldId id="291" r:id="rId23"/>
    <p:sldId id="278" r:id="rId24"/>
    <p:sldId id="279" r:id="rId25"/>
    <p:sldId id="280" r:id="rId26"/>
    <p:sldId id="305" r:id="rId27"/>
    <p:sldId id="306" r:id="rId28"/>
    <p:sldId id="307" r:id="rId29"/>
    <p:sldId id="308" r:id="rId30"/>
    <p:sldId id="309" r:id="rId31"/>
    <p:sldId id="281" r:id="rId32"/>
    <p:sldId id="283" r:id="rId33"/>
    <p:sldId id="327" r:id="rId34"/>
    <p:sldId id="328" r:id="rId35"/>
    <p:sldId id="329" r:id="rId36"/>
    <p:sldId id="330" r:id="rId37"/>
    <p:sldId id="331" r:id="rId38"/>
    <p:sldId id="332" r:id="rId39"/>
    <p:sldId id="333" r:id="rId40"/>
    <p:sldId id="334" r:id="rId41"/>
    <p:sldId id="296" r:id="rId42"/>
    <p:sldId id="312" r:id="rId43"/>
    <p:sldId id="298" r:id="rId44"/>
    <p:sldId id="299" r:id="rId45"/>
    <p:sldId id="301" r:id="rId46"/>
    <p:sldId id="302" r:id="rId47"/>
    <p:sldId id="303" r:id="rId48"/>
    <p:sldId id="317" r:id="rId49"/>
    <p:sldId id="293" r:id="rId50"/>
    <p:sldId id="292" r:id="rId51"/>
    <p:sldId id="294" r:id="rId52"/>
    <p:sldId id="295" r:id="rId53"/>
    <p:sldId id="264" r:id="rId54"/>
    <p:sldId id="263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</p:sldIdLst>
  <p:sldSz cx="9144000" cy="6858000" type="screen4x3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755D"/>
    <a:srgbClr val="4B874E"/>
    <a:srgbClr val="00D1CC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35" autoAdjust="0"/>
  </p:normalViewPr>
  <p:slideViewPr>
    <p:cSldViewPr>
      <p:cViewPr varScale="1">
        <p:scale>
          <a:sx n="66" d="100"/>
          <a:sy n="66" d="100"/>
        </p:scale>
        <p:origin x="185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B03B79-A544-44A3-BD26-84E88EBCB843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r-TR"/>
          </a:p>
        </p:txBody>
      </p:sp>
      <p:sp>
        <p:nvSpPr>
          <p:cNvPr id="5" name="Not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DF99F-E148-468D-BA0A-C265908FA46B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7406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CCD: charge coupled</a:t>
            </a:r>
            <a:r>
              <a:rPr lang="en-US" baseline="0" dirty="0" smtClean="0"/>
              <a:t> device</a:t>
            </a:r>
            <a:endParaRPr lang="en-US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DF99F-E148-468D-BA0A-C265908FA46B}" type="slidenum">
              <a:rPr lang="tr-TR" smtClean="0"/>
              <a:t>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6415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</a:rPr>
              <a:t>Image is of finite size </a:t>
            </a:r>
            <a:r>
              <a:rPr lang="en-US" dirty="0" smtClean="0"/>
              <a:t>: They are zero outside a finite region, since </a:t>
            </a:r>
            <a:r>
              <a:rPr lang="tr-TR" dirty="0" smtClean="0"/>
              <a:t> </a:t>
            </a:r>
            <a:r>
              <a:rPr lang="en-US" dirty="0" smtClean="0"/>
              <a:t>an optical system has a bounded field of view. 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 Whenever necessary, we will assume that image functions are </a:t>
            </a:r>
            <a:r>
              <a:rPr lang="tr-TR" dirty="0" smtClean="0"/>
              <a:t> </a:t>
            </a:r>
            <a:r>
              <a:rPr lang="en-US" dirty="0" smtClean="0"/>
              <a:t>analytically well -behaved, e.g. </a:t>
            </a:r>
            <a:r>
              <a:rPr lang="en-US" dirty="0" err="1" smtClean="0"/>
              <a:t>integrable</a:t>
            </a:r>
            <a:r>
              <a:rPr lang="en-US" dirty="0" smtClean="0"/>
              <a:t>, invertible FT.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After </a:t>
            </a:r>
            <a:r>
              <a:rPr lang="en-US" dirty="0" smtClean="0">
                <a:solidFill>
                  <a:srgbClr val="FF0000"/>
                </a:solidFill>
              </a:rPr>
              <a:t>sampling</a:t>
            </a:r>
            <a:r>
              <a:rPr lang="en-US" dirty="0" smtClean="0"/>
              <a:t>, we have a discrete set of real numbers.</a:t>
            </a:r>
            <a:r>
              <a:rPr lang="tr-TR" dirty="0" smtClean="0"/>
              <a:t> (</a:t>
            </a:r>
            <a:r>
              <a:rPr lang="tr-TR" dirty="0" err="1" smtClean="0"/>
              <a:t>m,n</a:t>
            </a:r>
            <a:r>
              <a:rPr lang="tr-TR" dirty="0" smtClean="0"/>
              <a:t>)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/>
              <a:t>After  </a:t>
            </a:r>
            <a:r>
              <a:rPr lang="en-US" dirty="0" smtClean="0">
                <a:solidFill>
                  <a:srgbClr val="FF0000"/>
                </a:solidFill>
              </a:rPr>
              <a:t>quantization,</a:t>
            </a:r>
            <a:r>
              <a:rPr lang="en-US" dirty="0" smtClean="0"/>
              <a:t> the resulting quantized gray levels can be 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tr-TR" dirty="0" smtClean="0"/>
              <a:t>	</a:t>
            </a:r>
            <a:r>
              <a:rPr lang="en-US" dirty="0" smtClean="0"/>
              <a:t>regarded as integers</a:t>
            </a:r>
            <a:r>
              <a:rPr lang="tr-TR" dirty="0" smtClean="0"/>
              <a:t>  f(</a:t>
            </a:r>
            <a:r>
              <a:rPr lang="tr-TR" dirty="0" err="1" smtClean="0"/>
              <a:t>m,n</a:t>
            </a:r>
            <a:r>
              <a:rPr lang="tr-TR" dirty="0" smtClean="0"/>
              <a:t>)   </a:t>
            </a:r>
            <a:endParaRPr lang="en-US" dirty="0" smtClean="0"/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 smtClean="0">
                <a:solidFill>
                  <a:srgbClr val="FF0000"/>
                </a:solidFill>
              </a:rPr>
              <a:t>Pixel : </a:t>
            </a:r>
            <a:r>
              <a:rPr lang="en-US" dirty="0" smtClean="0"/>
              <a:t>An element of a digital image is called a “picture element”.</a:t>
            </a:r>
          </a:p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DF99F-E148-468D-BA0A-C265908FA46B}" type="slidenum">
              <a:rPr lang="tr-TR" smtClean="0"/>
              <a:t>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73641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Immutable: sabit, değişmez</a:t>
            </a:r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DF99F-E148-468D-BA0A-C265908FA46B}" type="slidenum">
              <a:rPr lang="tr-TR" smtClean="0"/>
              <a:t>23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2306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DF99F-E148-468D-BA0A-C265908FA46B}" type="slidenum">
              <a:rPr lang="tr-TR" smtClean="0"/>
              <a:t>46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07321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DF99F-E148-468D-BA0A-C265908FA46B}" type="slidenum">
              <a:rPr lang="tr-TR" smtClean="0"/>
              <a:t>58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1849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tr-TR" smtClean="0"/>
              <a:t>Asıl alt başlık stilini düzenlemek için tıklatın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35974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578499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8161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Başlık, Metin ve Küçü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Çevrimiçi Resim Yer Tutucusu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2A61EDCD-B1B6-4CAD-97D4-DB9D29AB599F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2443974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Başlık, Küçük Resim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Çevrimiçi Resim Yer Tutucusu 2"/>
          <p:cNvSpPr>
            <a:spLocks noGrp="1"/>
          </p:cNvSpPr>
          <p:nvPr>
            <p:ph type="clipArt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36E4D13D-B9E9-4110-92EB-577A5A5676F1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0629879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Başlık, Metin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7D3B1F69-7243-453E-BBA5-EED6D60A6DEE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4533299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Başlık, Metin ve 2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Veri Yer Tutucusu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7" name="Altbilgi Yer Tutucusu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8" name="Slayt Numarası Yer Tutucusu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FD23BAD1-F64D-4954-8610-21F7026734A3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781255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Başlık, 4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 sz="quarter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İçerik Yer Tutucusu 4"/>
          <p:cNvSpPr>
            <a:spLocks noGrp="1"/>
          </p:cNvSpPr>
          <p:nvPr>
            <p:ph sz="quarter" idx="3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tr-TR" smtClean="0"/>
              <a:t>Asıl metin stillerini düzenle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tr-TR" alt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113303A-A0B2-430C-B25E-E3A54578AC95}" type="slidenum">
              <a:rPr lang="tr-TR" altLang="tr-TR"/>
              <a:pPr/>
              <a:t>‹#›</a:t>
            </a:fld>
            <a:endParaRPr lang="tr-TR" altLang="tr-TR"/>
          </a:p>
        </p:txBody>
      </p:sp>
    </p:spTree>
    <p:extLst>
      <p:ext uri="{BB962C8B-B14F-4D97-AF65-F5344CB8AC3E}">
        <p14:creationId xmlns:p14="http://schemas.microsoft.com/office/powerpoint/2010/main" val="1268319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721203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3802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970451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6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5396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273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51302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 smtClean="0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9525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755D">
            <a:alpha val="2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 smtClean="0"/>
              <a:t>Asıl başlık stili için tıklatın</a:t>
            </a:r>
            <a:endParaRPr lang="tr-TR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 smtClean="0"/>
              <a:t>Asıl metin stillerini düzenlemek için tıklatın</a:t>
            </a:r>
          </a:p>
          <a:p>
            <a:pPr lvl="1"/>
            <a:r>
              <a:rPr lang="tr-TR" smtClean="0"/>
              <a:t>İkinci düzey</a:t>
            </a:r>
          </a:p>
          <a:p>
            <a:pPr lvl="2"/>
            <a:r>
              <a:rPr lang="tr-TR" smtClean="0"/>
              <a:t>Üçüncü düzey</a:t>
            </a:r>
          </a:p>
          <a:p>
            <a:pPr lvl="3"/>
            <a:r>
              <a:rPr lang="tr-TR" smtClean="0"/>
              <a:t>Dördüncü düzey</a:t>
            </a:r>
          </a:p>
          <a:p>
            <a:pPr lvl="4"/>
            <a:r>
              <a:rPr lang="tr-TR" smtClean="0"/>
              <a:t>Beşinci düzey</a:t>
            </a:r>
            <a:endParaRPr lang="tr-TR"/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720DD-5B6D-40BF-8493-A6B52D484E6B}" type="datetimeFigureOut">
              <a:rPr lang="tr-TR" smtClean="0"/>
              <a:t>11.10.2022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02176B-0E47-46AC-8F43-DAB4B8A37D0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313863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image" Target="../media/image17.emf"/><Relationship Id="rId7" Type="http://schemas.openxmlformats.org/officeDocument/2006/relationships/image" Target="../media/image21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emf"/><Relationship Id="rId9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0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1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dirty="0" smtClean="0"/>
              <a:t>BMB5113 </a:t>
            </a:r>
            <a:br>
              <a:rPr lang="tr-TR" dirty="0" smtClean="0"/>
            </a:br>
            <a:r>
              <a:rPr lang="tr-TR" dirty="0" smtClean="0"/>
              <a:t>COMPUTER VISION</a:t>
            </a:r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tr-TR" dirty="0" smtClean="0"/>
              <a:t>IMAGE PROCESSING I</a:t>
            </a:r>
            <a:endParaRPr lang="tr-TR" dirty="0"/>
          </a:p>
        </p:txBody>
      </p:sp>
      <p:pic>
        <p:nvPicPr>
          <p:cNvPr id="4" name="Picture 2" descr="http://www.uludag.edu.tr/uploads/5/menu_resimler/logojpeg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BFF"/>
              </a:clrFrom>
              <a:clrTo>
                <a:srgbClr val="FFFB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24513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334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Image </a:t>
            </a:r>
            <a:r>
              <a:rPr lang="tr-TR" dirty="0" err="1" smtClean="0"/>
              <a:t>Functions</a:t>
            </a:r>
            <a:r>
              <a:rPr lang="en-US" dirty="0" smtClean="0"/>
              <a:t>: Read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tr-TR" altLang="tr-TR" dirty="0" smtClean="0"/>
              <a:t>Reading an </a:t>
            </a:r>
            <a:r>
              <a:rPr lang="tr-TR" altLang="tr-TR" dirty="0" err="1" smtClean="0"/>
              <a:t>image</a:t>
            </a:r>
            <a:r>
              <a:rPr lang="tr-TR" altLang="tr-TR" dirty="0" smtClean="0"/>
              <a:t>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altLang="tr-TR" dirty="0" smtClean="0">
                <a:latin typeface="Arial" panose="020B0604020202020204" pitchFamily="34" charset="0"/>
              </a:rPr>
              <a:t>	</a:t>
            </a:r>
            <a:r>
              <a:rPr lang="tr-TR" sz="2900" dirty="0" err="1" smtClean="0"/>
              <a:t>from</a:t>
            </a:r>
            <a:r>
              <a:rPr lang="tr-TR" sz="2900" dirty="0"/>
              <a:t> PIL </a:t>
            </a:r>
            <a:r>
              <a:rPr lang="tr-TR" sz="2900" dirty="0" err="1"/>
              <a:t>import</a:t>
            </a:r>
            <a:r>
              <a:rPr lang="tr-TR" sz="2900" dirty="0"/>
              <a:t> Image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2900" dirty="0" smtClean="0"/>
              <a:t>	</a:t>
            </a:r>
            <a:r>
              <a:rPr lang="tr-TR" sz="2900" dirty="0" err="1" smtClean="0"/>
              <a:t>import</a:t>
            </a:r>
            <a:r>
              <a:rPr lang="tr-TR" sz="2900" dirty="0"/>
              <a:t> </a:t>
            </a:r>
            <a:r>
              <a:rPr lang="tr-TR" sz="2900" dirty="0" err="1"/>
              <a:t>numpy</a:t>
            </a:r>
            <a:r>
              <a:rPr lang="tr-TR" sz="2900" dirty="0"/>
              <a:t> as </a:t>
            </a:r>
            <a:r>
              <a:rPr lang="tr-TR" sz="2900" dirty="0" err="1" smtClean="0"/>
              <a:t>np</a:t>
            </a:r>
            <a:r>
              <a:rPr lang="tr-TR" sz="2900" dirty="0"/>
              <a:t/>
            </a:r>
            <a:br>
              <a:rPr lang="tr-TR" sz="2900" dirty="0"/>
            </a:br>
            <a:r>
              <a:rPr lang="tr-TR" sz="2900" dirty="0" smtClean="0"/>
              <a:t>	im</a:t>
            </a:r>
            <a:r>
              <a:rPr lang="tr-TR" sz="2900" dirty="0"/>
              <a:t> = </a:t>
            </a:r>
            <a:r>
              <a:rPr lang="tr-TR" sz="2900" err="1"/>
              <a:t>np.array</a:t>
            </a:r>
            <a:r>
              <a:rPr lang="tr-TR" sz="2900"/>
              <a:t>(</a:t>
            </a:r>
            <a:r>
              <a:rPr lang="tr-TR" sz="2900" err="1"/>
              <a:t>Image.open</a:t>
            </a:r>
            <a:r>
              <a:rPr lang="tr-TR" sz="2900" smtClean="0"/>
              <a:t>('./jpg/car1.jpg'))</a:t>
            </a:r>
            <a:endParaRPr lang="tr-TR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tr-TR" altLang="tr-TR" dirty="0" err="1" smtClean="0"/>
              <a:t>Converting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image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to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grayscale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after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reading</a:t>
            </a:r>
            <a:endParaRPr lang="tr-TR" altLang="tr-TR" dirty="0" smtClean="0"/>
          </a:p>
          <a:p>
            <a:pPr marL="0" indent="0">
              <a:lnSpc>
                <a:spcPct val="120000"/>
              </a:lnSpc>
              <a:buNone/>
            </a:pPr>
            <a:r>
              <a:rPr lang="tr-TR" sz="2900" dirty="0" smtClean="0"/>
              <a:t>	</a:t>
            </a:r>
            <a:r>
              <a:rPr lang="tr-TR" sz="2900" dirty="0" err="1" smtClean="0"/>
              <a:t>pil_im</a:t>
            </a:r>
            <a:r>
              <a:rPr lang="tr-TR" sz="2900" dirty="0" smtClean="0"/>
              <a:t> </a:t>
            </a:r>
            <a:r>
              <a:rPr lang="tr-TR" sz="2900" dirty="0"/>
              <a:t>= </a:t>
            </a:r>
            <a:r>
              <a:rPr lang="tr-TR" sz="2900" err="1"/>
              <a:t>Image.open</a:t>
            </a:r>
            <a:r>
              <a:rPr lang="tr-TR" sz="2900" smtClean="0"/>
              <a:t>('empire.jpg').</a:t>
            </a:r>
            <a:r>
              <a:rPr lang="tr-TR" sz="2900" err="1"/>
              <a:t>convert</a:t>
            </a:r>
            <a:r>
              <a:rPr lang="tr-TR" sz="2900" smtClean="0"/>
              <a:t>('L')</a:t>
            </a:r>
            <a:endParaRPr lang="tr-TR" altLang="tr-TR" sz="2900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tr-TR" altLang="tr-TR" dirty="0" err="1" smtClean="0"/>
              <a:t>Row</a:t>
            </a:r>
            <a:r>
              <a:rPr lang="tr-TR" altLang="tr-TR" dirty="0" smtClean="0"/>
              <a:t> </a:t>
            </a:r>
            <a:r>
              <a:rPr lang="tr-TR" altLang="tr-TR" dirty="0" err="1"/>
              <a:t>and</a:t>
            </a:r>
            <a:r>
              <a:rPr lang="tr-TR" altLang="tr-TR" dirty="0"/>
              <a:t> </a:t>
            </a:r>
            <a:r>
              <a:rPr lang="tr-TR" altLang="tr-TR" dirty="0" err="1"/>
              <a:t>column</a:t>
            </a:r>
            <a:r>
              <a:rPr lang="tr-TR" altLang="tr-TR" dirty="0"/>
              <a:t> </a:t>
            </a:r>
            <a:r>
              <a:rPr lang="tr-TR" altLang="tr-TR" dirty="0" err="1" smtClean="0"/>
              <a:t>dimensions</a:t>
            </a:r>
            <a:r>
              <a:rPr lang="tr-TR" altLang="tr-TR" dirty="0" smtClean="0"/>
              <a:t> </a:t>
            </a:r>
            <a:r>
              <a:rPr lang="tr-TR" altLang="tr-TR" dirty="0"/>
              <a:t>of an </a:t>
            </a:r>
            <a:r>
              <a:rPr lang="tr-TR" altLang="tr-TR" dirty="0" err="1"/>
              <a:t>image</a:t>
            </a:r>
            <a:r>
              <a:rPr lang="tr-TR" altLang="tr-TR" dirty="0" smtClean="0"/>
              <a:t>:</a:t>
            </a:r>
            <a:endParaRPr lang="tr-TR" altLang="tr-TR" dirty="0"/>
          </a:p>
          <a:p>
            <a:pPr marL="0" indent="0">
              <a:lnSpc>
                <a:spcPct val="120000"/>
              </a:lnSpc>
              <a:buNone/>
            </a:pPr>
            <a:r>
              <a:rPr lang="tr-TR" altLang="tr-TR" dirty="0"/>
              <a:t>	</a:t>
            </a:r>
            <a:r>
              <a:rPr lang="tr-TR" sz="2900" dirty="0" err="1"/>
              <a:t>print</a:t>
            </a:r>
            <a:r>
              <a:rPr lang="tr-TR" sz="2900" dirty="0"/>
              <a:t>(</a:t>
            </a:r>
            <a:r>
              <a:rPr lang="tr-TR" sz="2900" dirty="0" err="1"/>
              <a:t>im.shape</a:t>
            </a:r>
            <a:r>
              <a:rPr lang="tr-TR" sz="2900" dirty="0"/>
              <a:t>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altLang="tr-TR" sz="2900" dirty="0">
                <a:latin typeface="Arial" panose="020B0604020202020204" pitchFamily="34" charset="0"/>
              </a:rPr>
              <a:t>	</a:t>
            </a:r>
            <a:r>
              <a:rPr lang="tr-TR" sz="2900" dirty="0" smtClean="0"/>
              <a:t>[M,N,C</a:t>
            </a:r>
            <a:r>
              <a:rPr lang="tr-TR" sz="2900" dirty="0"/>
              <a:t>] = </a:t>
            </a:r>
            <a:r>
              <a:rPr lang="tr-TR" sz="2900" dirty="0" err="1"/>
              <a:t>im.shape</a:t>
            </a:r>
            <a:endParaRPr lang="tr-TR" sz="2900" dirty="0"/>
          </a:p>
          <a:p>
            <a:pPr marL="457200" lvl="1" indent="0">
              <a:lnSpc>
                <a:spcPct val="120000"/>
              </a:lnSpc>
              <a:buNone/>
            </a:pPr>
            <a:endParaRPr lang="tr-TR" altLang="tr-TR" dirty="0">
              <a:latin typeface="Arial" panose="020B0604020202020204" pitchFamily="34" charset="0"/>
            </a:endParaRPr>
          </a:p>
          <a:p>
            <a:pPr marL="457200" lvl="1" indent="0">
              <a:lnSpc>
                <a:spcPct val="120000"/>
              </a:lnSpc>
              <a:buNone/>
            </a:pPr>
            <a:endParaRPr lang="en-US" altLang="tr-TR" dirty="0"/>
          </a:p>
          <a:p>
            <a:pPr marL="457200" lvl="1" indent="0">
              <a:lnSpc>
                <a:spcPct val="120000"/>
              </a:lnSpc>
              <a:buNone/>
            </a:pPr>
            <a:endParaRPr lang="en-US" altLang="tr-T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5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Image </a:t>
            </a:r>
            <a:r>
              <a:rPr lang="tr-TR" dirty="0" err="1" smtClean="0"/>
              <a:t>Functions</a:t>
            </a:r>
            <a:r>
              <a:rPr lang="en-US" dirty="0"/>
              <a:t>: Display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tr-TR" altLang="tr-TR" sz="3200" dirty="0" err="1" smtClean="0"/>
              <a:t>Displaying</a:t>
            </a:r>
            <a:r>
              <a:rPr lang="tr-TR" altLang="tr-TR" sz="3200" dirty="0" smtClean="0"/>
              <a:t> an </a:t>
            </a:r>
            <a:r>
              <a:rPr lang="tr-TR" altLang="tr-TR" sz="3200" dirty="0" err="1" smtClean="0"/>
              <a:t>image</a:t>
            </a:r>
            <a:r>
              <a:rPr lang="tr-TR" altLang="tr-TR" sz="3200" dirty="0" smtClean="0"/>
              <a:t>:</a:t>
            </a:r>
            <a:endParaRPr lang="tr-TR" altLang="tr-TR" sz="3200" dirty="0"/>
          </a:p>
          <a:p>
            <a:pPr marL="0" indent="0">
              <a:buNone/>
            </a:pPr>
            <a:r>
              <a:rPr lang="tr-TR" altLang="tr-TR" sz="3200" dirty="0"/>
              <a:t>	</a:t>
            </a:r>
            <a:r>
              <a:rPr lang="tr-TR" sz="2900" dirty="0" err="1"/>
              <a:t>import</a:t>
            </a:r>
            <a:r>
              <a:rPr lang="tr-TR" sz="2900" dirty="0"/>
              <a:t> </a:t>
            </a:r>
            <a:r>
              <a:rPr lang="tr-TR" sz="2900" dirty="0" err="1"/>
              <a:t>matplotlib.pyplot</a:t>
            </a:r>
            <a:r>
              <a:rPr lang="tr-TR" sz="2900" dirty="0"/>
              <a:t> as </a:t>
            </a:r>
            <a:r>
              <a:rPr lang="tr-TR" sz="2900" dirty="0" err="1" smtClean="0"/>
              <a:t>plt</a:t>
            </a:r>
            <a:endParaRPr lang="tr-TR" sz="2900" dirty="0" smtClean="0"/>
          </a:p>
          <a:p>
            <a:pPr marL="0" indent="0">
              <a:buNone/>
            </a:pPr>
            <a:r>
              <a:rPr lang="tr-TR" sz="2900" dirty="0"/>
              <a:t>	</a:t>
            </a:r>
            <a:r>
              <a:rPr lang="tr-TR" sz="2900" dirty="0" err="1"/>
              <a:t>imgplot</a:t>
            </a:r>
            <a:r>
              <a:rPr lang="tr-TR" sz="2900" dirty="0"/>
              <a:t> = </a:t>
            </a:r>
            <a:r>
              <a:rPr lang="tr-TR" sz="2900" dirty="0" err="1"/>
              <a:t>plt.imshow</a:t>
            </a:r>
            <a:r>
              <a:rPr lang="tr-TR" sz="2900" dirty="0"/>
              <a:t>(im, </a:t>
            </a:r>
            <a:r>
              <a:rPr lang="tr-TR" sz="2900" err="1"/>
              <a:t>cmap</a:t>
            </a:r>
            <a:r>
              <a:rPr lang="tr-TR" sz="2900" smtClean="0"/>
              <a:t>='gray')</a:t>
            </a:r>
            <a:r>
              <a:rPr lang="tr-TR" dirty="0" smtClean="0"/>
              <a:t>	</a:t>
            </a:r>
            <a:endParaRPr lang="tr-TR" altLang="tr-TR" sz="2800" dirty="0" smtClean="0"/>
          </a:p>
          <a:p>
            <a:pPr marL="1200150" lvl="3" indent="-342900"/>
            <a:r>
              <a:rPr lang="tr-TR" altLang="tr-TR" sz="2500" dirty="0" err="1" smtClean="0"/>
              <a:t>cmap</a:t>
            </a:r>
            <a:r>
              <a:rPr lang="tr-TR" altLang="tr-TR" sz="2500" dirty="0" smtClean="0"/>
              <a:t>: </a:t>
            </a:r>
            <a:r>
              <a:rPr lang="tr-TR" altLang="tr-TR" sz="2500" dirty="0" err="1" smtClean="0"/>
              <a:t>the</a:t>
            </a:r>
            <a:r>
              <a:rPr lang="tr-TR" altLang="tr-TR" sz="2500" dirty="0" smtClean="0"/>
              <a:t> </a:t>
            </a:r>
            <a:r>
              <a:rPr lang="tr-TR" altLang="tr-TR" sz="2500" dirty="0" err="1" smtClean="0"/>
              <a:t>colormap</a:t>
            </a:r>
            <a:r>
              <a:rPr lang="tr-TR" altLang="tr-TR" sz="2500" dirty="0" smtClean="0"/>
              <a:t> </a:t>
            </a:r>
            <a:r>
              <a:rPr lang="tr-TR" altLang="tr-TR" sz="2500" dirty="0" err="1" smtClean="0"/>
              <a:t>used</a:t>
            </a:r>
            <a:r>
              <a:rPr lang="tr-TR" altLang="tr-TR" sz="2500" dirty="0" smtClean="0"/>
              <a:t> </a:t>
            </a:r>
            <a:r>
              <a:rPr lang="tr-TR" altLang="tr-TR" sz="2500" dirty="0" err="1" smtClean="0"/>
              <a:t>to</a:t>
            </a:r>
            <a:r>
              <a:rPr lang="tr-TR" altLang="tr-TR" sz="2500" dirty="0" smtClean="0"/>
              <a:t> </a:t>
            </a:r>
            <a:r>
              <a:rPr lang="tr-TR" altLang="tr-TR" sz="2500" dirty="0" err="1" smtClean="0"/>
              <a:t>display</a:t>
            </a:r>
            <a:r>
              <a:rPr lang="tr-TR" altLang="tr-TR" sz="2500" dirty="0" smtClean="0"/>
              <a:t> </a:t>
            </a:r>
            <a:r>
              <a:rPr lang="tr-TR" altLang="tr-TR" sz="2500" dirty="0" err="1" smtClean="0"/>
              <a:t>image</a:t>
            </a:r>
            <a:endParaRPr lang="tr-TR" altLang="tr-TR" sz="2500" dirty="0" smtClean="0"/>
          </a:p>
          <a:p>
            <a:pPr marL="1200150" lvl="3" indent="-342900"/>
            <a:r>
              <a:rPr lang="tr-TR" altLang="tr-TR" sz="2500" dirty="0" err="1" smtClean="0"/>
              <a:t>by</a:t>
            </a:r>
            <a:r>
              <a:rPr lang="tr-TR" altLang="tr-TR" sz="2500" dirty="0" smtClean="0"/>
              <a:t> </a:t>
            </a:r>
            <a:r>
              <a:rPr lang="tr-TR" altLang="tr-TR" sz="2500" err="1"/>
              <a:t>default</a:t>
            </a:r>
            <a:r>
              <a:rPr lang="tr-TR" altLang="tr-TR" sz="2500"/>
              <a:t> </a:t>
            </a:r>
            <a:r>
              <a:rPr lang="tr-TR" altLang="tr-TR" sz="2500" smtClean="0"/>
              <a:t>'viridis'</a:t>
            </a:r>
            <a:endParaRPr lang="tr-TR" altLang="tr-TR" sz="2500" dirty="0" smtClean="0"/>
          </a:p>
          <a:p>
            <a:pPr marL="1200150" lvl="3" indent="-342900"/>
            <a:r>
              <a:rPr lang="tr-TR" sz="2500" dirty="0" err="1"/>
              <a:t>vmin</a:t>
            </a:r>
            <a:r>
              <a:rPr lang="tr-TR" sz="2500" dirty="0"/>
              <a:t>=0, </a:t>
            </a:r>
            <a:r>
              <a:rPr lang="tr-TR" sz="2500" dirty="0" err="1" smtClean="0"/>
              <a:t>vmax</a:t>
            </a:r>
            <a:r>
              <a:rPr lang="tr-TR" sz="2500" dirty="0" smtClean="0"/>
              <a:t>=255 </a:t>
            </a:r>
            <a:r>
              <a:rPr lang="tr-TR" sz="2500" dirty="0" err="1" smtClean="0"/>
              <a:t>parameters</a:t>
            </a:r>
            <a:r>
              <a:rPr lang="tr-TR" sz="2500" dirty="0" smtClean="0"/>
              <a:t> can be </a:t>
            </a:r>
            <a:r>
              <a:rPr lang="tr-TR" sz="2500" dirty="0" err="1" smtClean="0"/>
              <a:t>used</a:t>
            </a:r>
            <a:r>
              <a:rPr lang="tr-TR" sz="2500" dirty="0" smtClean="0"/>
              <a:t> </a:t>
            </a:r>
            <a:r>
              <a:rPr lang="tr-TR" sz="2500" dirty="0" err="1" smtClean="0"/>
              <a:t>when</a:t>
            </a:r>
            <a:r>
              <a:rPr lang="tr-TR" sz="2500" dirty="0" smtClean="0"/>
              <a:t> </a:t>
            </a:r>
            <a:r>
              <a:rPr lang="tr-TR" sz="2500" dirty="0" err="1" smtClean="0"/>
              <a:t>displaying</a:t>
            </a:r>
            <a:endParaRPr lang="tr-TR" sz="2500" dirty="0"/>
          </a:p>
          <a:p>
            <a:pPr marL="1200150" lvl="3" indent="-342900"/>
            <a:r>
              <a:rPr lang="tr-TR" altLang="tr-TR" sz="2500" dirty="0"/>
              <a:t>Interactive </a:t>
            </a:r>
            <a:r>
              <a:rPr lang="tr-TR" altLang="tr-TR" sz="2500" dirty="0" err="1"/>
              <a:t>displaying</a:t>
            </a:r>
            <a:r>
              <a:rPr lang="tr-TR" altLang="tr-TR" sz="2500" dirty="0"/>
              <a:t> of </a:t>
            </a:r>
            <a:r>
              <a:rPr lang="tr-TR" altLang="tr-TR" sz="2500" dirty="0" err="1"/>
              <a:t>the</a:t>
            </a:r>
            <a:r>
              <a:rPr lang="tr-TR" altLang="tr-TR" sz="2500" dirty="0"/>
              <a:t> </a:t>
            </a:r>
            <a:r>
              <a:rPr lang="tr-TR" altLang="tr-TR" sz="2500" dirty="0" err="1"/>
              <a:t>pixel</a:t>
            </a:r>
            <a:r>
              <a:rPr lang="tr-TR" altLang="tr-TR" sz="2500" dirty="0"/>
              <a:t> </a:t>
            </a:r>
            <a:r>
              <a:rPr lang="tr-TR" altLang="tr-TR" sz="2500" dirty="0" err="1"/>
              <a:t>values</a:t>
            </a:r>
            <a:r>
              <a:rPr lang="tr-TR" altLang="tr-TR" sz="2500" dirty="0"/>
              <a:t> </a:t>
            </a:r>
            <a:r>
              <a:rPr lang="tr-TR" altLang="tr-TR" sz="2500" dirty="0" err="1"/>
              <a:t>possible</a:t>
            </a:r>
            <a:endParaRPr lang="tr-TR" altLang="tr-TR" sz="2500" dirty="0"/>
          </a:p>
          <a:p>
            <a:pPr marL="457200" lvl="1" indent="0">
              <a:buNone/>
            </a:pPr>
            <a:endParaRPr lang="en-US" altLang="tr-TR" dirty="0"/>
          </a:p>
          <a:p>
            <a:pPr marL="457200" lvl="1" indent="0">
              <a:buNone/>
            </a:pPr>
            <a:endParaRPr lang="en-US" altLang="tr-T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14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Image </a:t>
            </a:r>
            <a:r>
              <a:rPr lang="tr-TR" dirty="0" err="1" smtClean="0"/>
              <a:t>Functions</a:t>
            </a:r>
            <a:r>
              <a:rPr lang="en-US" dirty="0" smtClean="0"/>
              <a:t>: Write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tr-TR" altLang="tr-TR" dirty="0" err="1" smtClean="0"/>
              <a:t>Writing</a:t>
            </a:r>
            <a:r>
              <a:rPr lang="tr-TR" altLang="tr-TR" dirty="0" smtClean="0"/>
              <a:t> an </a:t>
            </a:r>
            <a:r>
              <a:rPr lang="tr-TR" altLang="tr-TR" dirty="0" err="1" smtClean="0"/>
              <a:t>image</a:t>
            </a:r>
            <a:r>
              <a:rPr lang="tr-TR" altLang="tr-TR" dirty="0" smtClean="0"/>
              <a:t>:</a:t>
            </a:r>
            <a:endParaRPr lang="tr-TR" altLang="tr-TR" dirty="0"/>
          </a:p>
          <a:p>
            <a:pPr marL="0" indent="0">
              <a:buNone/>
            </a:pPr>
            <a:r>
              <a:rPr lang="tr-TR" altLang="tr-TR" dirty="0"/>
              <a:t>	</a:t>
            </a:r>
            <a:r>
              <a:rPr lang="tr-TR" sz="2800" dirty="0" err="1"/>
              <a:t>pil_img</a:t>
            </a:r>
            <a:r>
              <a:rPr lang="tr-TR" sz="2800" dirty="0"/>
              <a:t> = </a:t>
            </a:r>
            <a:r>
              <a:rPr lang="tr-TR" sz="2800" dirty="0" err="1"/>
              <a:t>Image.fromarray</a:t>
            </a:r>
            <a:r>
              <a:rPr lang="tr-TR" sz="2800" dirty="0"/>
              <a:t>(im)</a:t>
            </a:r>
          </a:p>
          <a:p>
            <a:pPr marL="0" indent="0">
              <a:buNone/>
            </a:pPr>
            <a:r>
              <a:rPr lang="tr-TR" sz="2800" dirty="0" smtClean="0"/>
              <a:t>	</a:t>
            </a:r>
            <a:r>
              <a:rPr lang="tr-TR" sz="2800" err="1" smtClean="0"/>
              <a:t>pil_img.save</a:t>
            </a:r>
            <a:r>
              <a:rPr lang="tr-TR" sz="2800" smtClean="0"/>
              <a:t>('./jpg/car1_copy.jpg')</a:t>
            </a:r>
            <a:endParaRPr lang="tr-TR" sz="2800" dirty="0" smtClean="0"/>
          </a:p>
          <a:p>
            <a:pPr marL="0" indent="0">
              <a:buNone/>
            </a:pPr>
            <a:endParaRPr lang="tr-TR" sz="2800" dirty="0"/>
          </a:p>
          <a:p>
            <a:pPr>
              <a:lnSpc>
                <a:spcPct val="90000"/>
              </a:lnSpc>
            </a:pPr>
            <a:r>
              <a:rPr lang="tr-TR" dirty="0" smtClean="0"/>
              <a:t>Minimum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maximum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r>
              <a:rPr lang="tr-TR" dirty="0" smtClean="0"/>
              <a:t> of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endParaRPr lang="tr-TR" dirty="0" smtClean="0"/>
          </a:p>
          <a:p>
            <a:pPr marL="0" indent="0">
              <a:buNone/>
            </a:pPr>
            <a:r>
              <a:rPr lang="tr-TR" sz="2800" dirty="0"/>
              <a:t>	</a:t>
            </a:r>
            <a:r>
              <a:rPr lang="tr-TR" sz="2800" dirty="0" err="1"/>
              <a:t>print</a:t>
            </a:r>
            <a:r>
              <a:rPr lang="tr-TR" sz="2800" dirty="0"/>
              <a:t>(</a:t>
            </a:r>
            <a:r>
              <a:rPr lang="tr-TR" sz="2800" dirty="0" err="1"/>
              <a:t>im_f</a:t>
            </a:r>
            <a:r>
              <a:rPr lang="tr-TR" sz="2800" dirty="0"/>
              <a:t>[:,:,:].</a:t>
            </a:r>
            <a:r>
              <a:rPr lang="tr-TR" sz="2800" dirty="0" err="1"/>
              <a:t>min</a:t>
            </a:r>
            <a:r>
              <a:rPr lang="tr-TR" sz="2800" dirty="0"/>
              <a:t>())</a:t>
            </a:r>
          </a:p>
          <a:p>
            <a:pPr marL="0" lvl="1" indent="0">
              <a:buNone/>
            </a:pPr>
            <a:r>
              <a:rPr lang="tr-TR" dirty="0" smtClean="0"/>
              <a:t>	</a:t>
            </a:r>
            <a:r>
              <a:rPr lang="tr-TR" dirty="0" err="1" smtClean="0"/>
              <a:t>print</a:t>
            </a:r>
            <a:r>
              <a:rPr lang="tr-TR" dirty="0" smtClean="0"/>
              <a:t>(</a:t>
            </a:r>
            <a:r>
              <a:rPr lang="tr-TR" dirty="0" err="1" smtClean="0"/>
              <a:t>im_f</a:t>
            </a:r>
            <a:r>
              <a:rPr lang="tr-TR" dirty="0"/>
              <a:t>[:,:,:].</a:t>
            </a:r>
            <a:r>
              <a:rPr lang="tr-TR" dirty="0" err="1"/>
              <a:t>max</a:t>
            </a:r>
            <a:r>
              <a:rPr lang="tr-TR" dirty="0"/>
              <a:t>())</a:t>
            </a:r>
          </a:p>
          <a:p>
            <a:pPr marL="0" indent="0">
              <a:lnSpc>
                <a:spcPct val="90000"/>
              </a:lnSpc>
              <a:buNone/>
            </a:pPr>
            <a:endParaRPr lang="tr-TR" dirty="0" smtClean="0"/>
          </a:p>
          <a:p>
            <a:pPr lvl="1">
              <a:lnSpc>
                <a:spcPct val="9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97168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br>
              <a:rPr lang="tr-TR" dirty="0" smtClean="0"/>
            </a:br>
            <a:r>
              <a:rPr lang="tr-TR" dirty="0" err="1" smtClean="0"/>
              <a:t>Generating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tr-TR" dirty="0" err="1" smtClean="0"/>
              <a:t>Processing</a:t>
            </a:r>
            <a:r>
              <a:rPr lang="tr-TR" dirty="0" smtClean="0"/>
              <a:t> an Image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np.zeros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([100,100,3],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dtype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=np.uint8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Image.new</a:t>
            </a:r>
            <a:r>
              <a:rPr lang="tr-TR" sz="180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tr-TR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'RGB',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(2000,2000), "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") </a:t>
            </a:r>
            <a:endParaRPr lang="en-US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pixel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pixels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img.load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endParaRPr lang="tr-T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i in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img.size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[0]):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pixel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j in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img.size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[1]):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#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requires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 as </a:t>
            </a:r>
            <a:r>
              <a:rPr lang="tr-TR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endParaRPr lang="tr-T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pixels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== (255, 0, 0): </a:t>
            </a:r>
            <a:endParaRPr lang="tr-TR" sz="18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pixels</a:t>
            </a:r>
            <a:r>
              <a:rPr 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de-DE" sz="18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 = (0, 0 ,</a:t>
            </a:r>
            <a:r>
              <a:rPr lang="de-DE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tr-TR" sz="18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53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Matlab</a:t>
            </a:r>
            <a:r>
              <a:rPr lang="tr-TR" smtClean="0"/>
              <a:t> </a:t>
            </a:r>
            <a:r>
              <a:rPr lang="tr-TR" dirty="0" smtClean="0"/>
              <a:t>Image </a:t>
            </a:r>
            <a:r>
              <a:rPr lang="tr-TR" dirty="0" err="1" smtClean="0"/>
              <a:t>Funct</a:t>
            </a:r>
            <a:r>
              <a:rPr lang="en-US" dirty="0" smtClean="0"/>
              <a:t>I</a:t>
            </a:r>
            <a:r>
              <a:rPr lang="tr-TR" dirty="0" smtClean="0"/>
              <a:t>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00808"/>
            <a:ext cx="8003232" cy="460851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tr-TR" altLang="tr-TR" sz="2800" dirty="0"/>
              <a:t>Reading an </a:t>
            </a:r>
            <a:r>
              <a:rPr lang="tr-TR" altLang="tr-TR" sz="2800" dirty="0" err="1"/>
              <a:t>image</a:t>
            </a:r>
            <a:r>
              <a:rPr lang="tr-TR" altLang="tr-TR" sz="2800" dirty="0"/>
              <a:t>:</a:t>
            </a:r>
          </a:p>
          <a:p>
            <a:pPr marL="0" indent="0">
              <a:buNone/>
            </a:pPr>
            <a:r>
              <a:rPr lang="tr-TR" altLang="tr-TR" sz="2800" dirty="0"/>
              <a:t>	</a:t>
            </a:r>
            <a:r>
              <a:rPr lang="en-US" altLang="tr-TR" sz="2800" dirty="0"/>
              <a:t>&gt;&gt; </a:t>
            </a:r>
            <a:r>
              <a:rPr lang="tr-TR" altLang="en-US" sz="2800" err="1"/>
              <a:t>imread</a:t>
            </a:r>
            <a:r>
              <a:rPr lang="tr-TR" altLang="en-US" sz="2800" smtClean="0"/>
              <a:t>('filename')</a:t>
            </a:r>
            <a:r>
              <a:rPr lang="en-US" altLang="en-US" sz="2800" dirty="0"/>
              <a:t>;</a:t>
            </a:r>
          </a:p>
          <a:p>
            <a:pPr marL="0" indent="0">
              <a:buNone/>
            </a:pPr>
            <a:r>
              <a:rPr lang="en-US" altLang="en-US" sz="2800" dirty="0"/>
              <a:t>	</a:t>
            </a:r>
            <a:r>
              <a:rPr lang="en-US" altLang="en-US" sz="2800" dirty="0"/>
              <a:t>&gt;&gt; </a:t>
            </a:r>
            <a:r>
              <a:rPr lang="tr-TR" altLang="en-US" sz="2800"/>
              <a:t>f=</a:t>
            </a:r>
            <a:r>
              <a:rPr lang="tr-TR" altLang="en-US" sz="2800" err="1"/>
              <a:t>imread</a:t>
            </a:r>
            <a:r>
              <a:rPr lang="tr-TR" altLang="en-US" sz="2800" smtClean="0"/>
              <a:t>('chest-xray.tif');</a:t>
            </a:r>
            <a:endParaRPr lang="tr-TR" sz="2800" dirty="0"/>
          </a:p>
          <a:p>
            <a:pPr>
              <a:spcBef>
                <a:spcPts val="600"/>
              </a:spcBef>
            </a:pPr>
            <a:r>
              <a:rPr lang="tr-TR" altLang="tr-TR" sz="2800" dirty="0" err="1"/>
              <a:t>Converting</a:t>
            </a:r>
            <a:r>
              <a:rPr lang="tr-TR" altLang="tr-TR" sz="2800" dirty="0"/>
              <a:t> </a:t>
            </a:r>
            <a:r>
              <a:rPr lang="tr-TR" altLang="tr-TR" sz="2800" dirty="0" err="1"/>
              <a:t>image</a:t>
            </a:r>
            <a:r>
              <a:rPr lang="tr-TR" altLang="tr-TR" sz="2800" dirty="0"/>
              <a:t> </a:t>
            </a:r>
            <a:r>
              <a:rPr lang="tr-TR" altLang="tr-TR" sz="2800" dirty="0" err="1"/>
              <a:t>to</a:t>
            </a:r>
            <a:r>
              <a:rPr lang="tr-TR" altLang="tr-TR" sz="2800" dirty="0"/>
              <a:t> </a:t>
            </a:r>
            <a:r>
              <a:rPr lang="tr-TR" altLang="tr-TR" sz="2800" dirty="0" err="1"/>
              <a:t>grayscale</a:t>
            </a:r>
            <a:r>
              <a:rPr lang="tr-TR" altLang="tr-TR" sz="2800" dirty="0"/>
              <a:t> </a:t>
            </a:r>
            <a:r>
              <a:rPr lang="tr-TR" altLang="tr-TR" sz="2800" dirty="0" err="1"/>
              <a:t>after</a:t>
            </a:r>
            <a:r>
              <a:rPr lang="tr-TR" altLang="tr-TR" sz="2800" dirty="0"/>
              <a:t> </a:t>
            </a:r>
            <a:r>
              <a:rPr lang="tr-TR" altLang="tr-TR" sz="2800" dirty="0" err="1"/>
              <a:t>reading</a:t>
            </a:r>
            <a:endParaRPr lang="tr-TR" altLang="tr-TR" sz="2800" dirty="0"/>
          </a:p>
          <a:p>
            <a:pPr marL="0" indent="0">
              <a:buNone/>
            </a:pPr>
            <a:r>
              <a:rPr lang="tr-TR" sz="2800" dirty="0"/>
              <a:t>	</a:t>
            </a:r>
            <a:r>
              <a:rPr lang="en-US" sz="2800" dirty="0"/>
              <a:t>&gt;&gt; i</a:t>
            </a:r>
            <a:r>
              <a:rPr lang="en-US" sz="2800" dirty="0"/>
              <a:t>m2double(f);</a:t>
            </a:r>
          </a:p>
          <a:p>
            <a:pPr>
              <a:spcBef>
                <a:spcPts val="600"/>
              </a:spcBef>
            </a:pPr>
            <a:r>
              <a:rPr lang="tr-TR" altLang="tr-TR" sz="2800"/>
              <a:t>Row </a:t>
            </a:r>
            <a:r>
              <a:rPr lang="tr-TR" altLang="tr-TR" sz="2800" dirty="0" err="1"/>
              <a:t>and</a:t>
            </a:r>
            <a:r>
              <a:rPr lang="tr-TR" altLang="tr-TR" sz="2800" dirty="0"/>
              <a:t> </a:t>
            </a:r>
            <a:r>
              <a:rPr lang="tr-TR" altLang="tr-TR" sz="2800" dirty="0" err="1"/>
              <a:t>column</a:t>
            </a:r>
            <a:r>
              <a:rPr lang="tr-TR" altLang="tr-TR" sz="2800" dirty="0"/>
              <a:t> </a:t>
            </a:r>
            <a:r>
              <a:rPr lang="tr-TR" altLang="tr-TR" sz="2800" dirty="0" err="1"/>
              <a:t>dimensions</a:t>
            </a:r>
            <a:r>
              <a:rPr lang="tr-TR" altLang="tr-TR" sz="2800" dirty="0"/>
              <a:t> </a:t>
            </a:r>
            <a:r>
              <a:rPr lang="tr-TR" altLang="tr-TR" sz="2800" dirty="0"/>
              <a:t>of an </a:t>
            </a:r>
            <a:r>
              <a:rPr lang="tr-TR" altLang="tr-TR" sz="2800" dirty="0" err="1"/>
              <a:t>image</a:t>
            </a:r>
            <a:r>
              <a:rPr lang="tr-TR" altLang="tr-TR" sz="2800" dirty="0"/>
              <a:t>:</a:t>
            </a:r>
            <a:endParaRPr lang="tr-TR" altLang="tr-TR" sz="2800" dirty="0"/>
          </a:p>
          <a:p>
            <a:pPr marL="0" indent="0">
              <a:buNone/>
            </a:pPr>
            <a:r>
              <a:rPr lang="tr-TR" altLang="tr-TR" sz="2800" dirty="0"/>
              <a:t>	</a:t>
            </a:r>
            <a:r>
              <a:rPr lang="en-US" altLang="tr-TR" sz="2800" dirty="0"/>
              <a:t>&gt;&gt; </a:t>
            </a:r>
            <a:r>
              <a:rPr lang="tr-TR" altLang="en-US" sz="2800" dirty="0"/>
              <a:t>size(f</a:t>
            </a:r>
            <a:r>
              <a:rPr lang="tr-TR" altLang="en-US" sz="2800" dirty="0"/>
              <a:t>)</a:t>
            </a:r>
          </a:p>
          <a:p>
            <a:pPr marL="0" indent="0">
              <a:buNone/>
            </a:pPr>
            <a:r>
              <a:rPr lang="tr-TR" altLang="en-US" sz="2800" dirty="0"/>
              <a:t>	</a:t>
            </a:r>
            <a:r>
              <a:rPr lang="en-US" altLang="en-US" sz="2800" dirty="0"/>
              <a:t>&gt;&gt; </a:t>
            </a:r>
            <a:r>
              <a:rPr lang="tr-TR" altLang="en-US" sz="2800" dirty="0"/>
              <a:t>[</a:t>
            </a:r>
            <a:r>
              <a:rPr lang="tr-TR" altLang="en-US" sz="2800" dirty="0"/>
              <a:t>M, </a:t>
            </a:r>
            <a:r>
              <a:rPr lang="tr-TR" altLang="en-US" sz="2800" dirty="0"/>
              <a:t>N</a:t>
            </a:r>
            <a:r>
              <a:rPr lang="en-US" altLang="en-US" sz="2800" dirty="0"/>
              <a:t>, S</a:t>
            </a:r>
            <a:r>
              <a:rPr lang="tr-TR" altLang="en-US" sz="2800" dirty="0"/>
              <a:t>]=</a:t>
            </a:r>
            <a:r>
              <a:rPr lang="tr-TR" altLang="en-US" sz="2800" dirty="0"/>
              <a:t>size(f);</a:t>
            </a:r>
            <a:endParaRPr lang="en-US" altLang="en-US" sz="2800" dirty="0"/>
          </a:p>
          <a:p>
            <a:pPr marL="457200" lvl="1" indent="-457200"/>
            <a:endParaRPr lang="tr-TR" altLang="tr-TR" sz="2400" dirty="0"/>
          </a:p>
          <a:p>
            <a:pPr marL="457200" lvl="1" indent="-457200"/>
            <a:endParaRPr lang="en-US" altLang="tr-TR" sz="2400" dirty="0"/>
          </a:p>
          <a:p>
            <a:pPr marL="457200" lvl="1" indent="-457200"/>
            <a:endParaRPr lang="en-US" altLang="tr-TR" sz="2400" dirty="0"/>
          </a:p>
        </p:txBody>
      </p:sp>
    </p:spTree>
    <p:extLst>
      <p:ext uri="{BB962C8B-B14F-4D97-AF65-F5344CB8AC3E}">
        <p14:creationId xmlns:p14="http://schemas.microsoft.com/office/powerpoint/2010/main" val="208014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Matlab</a:t>
            </a:r>
            <a:r>
              <a:rPr lang="tr-TR" smtClean="0"/>
              <a:t> </a:t>
            </a:r>
            <a:r>
              <a:rPr lang="tr-TR" dirty="0" smtClean="0"/>
              <a:t>Image </a:t>
            </a:r>
            <a:r>
              <a:rPr lang="tr-TR" dirty="0" err="1" smtClean="0"/>
              <a:t>Funct</a:t>
            </a:r>
            <a:r>
              <a:rPr lang="en-US" dirty="0" smtClean="0"/>
              <a:t>I</a:t>
            </a:r>
            <a:r>
              <a:rPr lang="tr-TR" dirty="0" smtClean="0"/>
              <a:t>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417638"/>
            <a:ext cx="8147248" cy="4225608"/>
          </a:xfrm>
        </p:spPr>
        <p:txBody>
          <a:bodyPr>
            <a:normAutofit/>
          </a:bodyPr>
          <a:lstStyle/>
          <a:p>
            <a:pPr marL="257175" lvl="1" indent="-257175">
              <a:buFont typeface="Arial" panose="020B0604020202020204" pitchFamily="34" charset="0"/>
              <a:buChar char="•"/>
            </a:pPr>
            <a:r>
              <a:rPr lang="tr-TR" altLang="tr-TR" dirty="0" err="1"/>
              <a:t>Displaying</a:t>
            </a:r>
            <a:r>
              <a:rPr lang="tr-TR" altLang="tr-TR" dirty="0"/>
              <a:t> an </a:t>
            </a:r>
            <a:r>
              <a:rPr lang="tr-TR" altLang="tr-TR" dirty="0" err="1"/>
              <a:t>image</a:t>
            </a:r>
            <a:r>
              <a:rPr lang="tr-TR" altLang="tr-TR" dirty="0"/>
              <a:t>:</a:t>
            </a:r>
          </a:p>
          <a:p>
            <a:pPr marL="0" indent="0">
              <a:buNone/>
            </a:pPr>
            <a:r>
              <a:rPr lang="en-US" altLang="tr-TR" sz="2800"/>
              <a:t>	</a:t>
            </a:r>
            <a:r>
              <a:rPr lang="en-US" altLang="tr-TR" sz="2400"/>
              <a:t>&gt;&gt; </a:t>
            </a:r>
            <a:r>
              <a:rPr lang="tr-TR" altLang="en-US" sz="2400" dirty="0" err="1"/>
              <a:t>imshow</a:t>
            </a:r>
            <a:r>
              <a:rPr lang="tr-TR" altLang="en-US" sz="2400" dirty="0"/>
              <a:t>(</a:t>
            </a:r>
            <a:r>
              <a:rPr lang="tr-TR" altLang="en-US" sz="2400" dirty="0" err="1"/>
              <a:t>f,G</a:t>
            </a:r>
            <a:r>
              <a:rPr lang="tr-TR" altLang="en-US" sz="2400" dirty="0"/>
              <a:t>)</a:t>
            </a:r>
            <a:endParaRPr lang="en-US" altLang="en-US" sz="2400" dirty="0"/>
          </a:p>
          <a:p>
            <a:pPr marL="0" indent="0">
              <a:buNone/>
            </a:pPr>
            <a:r>
              <a:rPr lang="tr-TR" sz="1600" dirty="0"/>
              <a:t>	</a:t>
            </a:r>
            <a:endParaRPr lang="tr-TR" altLang="tr-TR" sz="2400" dirty="0"/>
          </a:p>
          <a:p>
            <a:pPr marL="602456" lvl="3"/>
            <a:r>
              <a:rPr lang="en-US" altLang="tr-TR" sz="2400" dirty="0"/>
              <a:t>f</a:t>
            </a:r>
            <a:r>
              <a:rPr lang="tr-TR" altLang="tr-TR" sz="2400" dirty="0"/>
              <a:t>: </a:t>
            </a:r>
            <a:r>
              <a:rPr lang="tr-TR" altLang="tr-TR" sz="2400" dirty="0" err="1"/>
              <a:t>the</a:t>
            </a:r>
            <a:r>
              <a:rPr lang="tr-TR" altLang="tr-TR" sz="2400" dirty="0"/>
              <a:t> </a:t>
            </a:r>
            <a:r>
              <a:rPr lang="tr-TR" altLang="tr-TR" sz="2400" dirty="0" err="1"/>
              <a:t>image</a:t>
            </a:r>
            <a:r>
              <a:rPr lang="en-US" altLang="tr-TR" sz="2400" dirty="0"/>
              <a:t> array</a:t>
            </a:r>
            <a:endParaRPr lang="tr-TR" altLang="tr-TR" sz="2400" dirty="0"/>
          </a:p>
          <a:p>
            <a:pPr marL="602456" lvl="3"/>
            <a:r>
              <a:rPr lang="en-US" altLang="tr-TR" sz="2400" dirty="0"/>
              <a:t>G: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number</a:t>
            </a:r>
            <a:r>
              <a:rPr lang="tr-TR" altLang="en-US" sz="2400" dirty="0"/>
              <a:t> of </a:t>
            </a:r>
            <a:r>
              <a:rPr lang="tr-TR" altLang="en-US" sz="2400" err="1"/>
              <a:t>intensity</a:t>
            </a:r>
            <a:r>
              <a:rPr lang="tr-TR" altLang="en-US" sz="2400"/>
              <a:t> </a:t>
            </a:r>
            <a:r>
              <a:rPr lang="tr-TR" altLang="en-US" sz="2400" smtClean="0"/>
              <a:t>level</a:t>
            </a:r>
            <a:r>
              <a:rPr lang="en-US" altLang="en-US" sz="2400" smtClean="0"/>
              <a:t>s f</a:t>
            </a:r>
            <a:r>
              <a:rPr lang="tr-TR" altLang="en-US" sz="2400" smtClean="0"/>
              <a:t>o</a:t>
            </a:r>
            <a:r>
              <a:rPr lang="en-US" altLang="en-US" sz="2400" smtClean="0"/>
              <a:t>r</a:t>
            </a:r>
            <a:r>
              <a:rPr lang="tr-TR" altLang="en-US" sz="2400" smtClean="0"/>
              <a:t> </a:t>
            </a:r>
            <a:r>
              <a:rPr lang="tr-TR" altLang="en-US" sz="2400" err="1"/>
              <a:t>display</a:t>
            </a:r>
            <a:r>
              <a:rPr lang="tr-TR" altLang="en-US" sz="2400"/>
              <a:t> </a:t>
            </a:r>
            <a:endParaRPr lang="en-US" altLang="en-US" sz="2400" dirty="0"/>
          </a:p>
          <a:p>
            <a:pPr marL="808196" lvl="4"/>
            <a:r>
              <a:rPr lang="en-US" sz="1800"/>
              <a:t>Defaults </a:t>
            </a:r>
            <a:r>
              <a:rPr lang="en-US" sz="1800" dirty="0"/>
              <a:t>to 256 levels</a:t>
            </a:r>
            <a:endParaRPr lang="tr-TR" sz="1800" dirty="0"/>
          </a:p>
          <a:p>
            <a:pPr marL="602456" lvl="3"/>
            <a:r>
              <a:rPr lang="en-US" altLang="en-US" sz="2400" dirty="0"/>
              <a:t>To </a:t>
            </a:r>
            <a:r>
              <a:rPr lang="tr-TR" altLang="en-US" sz="2400" dirty="0" err="1"/>
              <a:t>show</a:t>
            </a:r>
            <a:r>
              <a:rPr lang="tr-TR" altLang="en-US" sz="2400" dirty="0"/>
              <a:t>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cursor</a:t>
            </a:r>
            <a:r>
              <a:rPr lang="tr-TR" altLang="en-US" sz="2400" dirty="0"/>
              <a:t> on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last</a:t>
            </a:r>
            <a:r>
              <a:rPr lang="tr-TR" altLang="en-US" sz="2400" dirty="0"/>
              <a:t> </a:t>
            </a:r>
            <a:r>
              <a:rPr lang="tr-TR" altLang="en-US" sz="2400" dirty="0" err="1"/>
              <a:t>image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displayed</a:t>
            </a:r>
            <a:r>
              <a:rPr lang="en-US" altLang="en-US" sz="2400"/>
              <a:t>, </a:t>
            </a:r>
            <a:r>
              <a:rPr lang="en-US" altLang="en-US" sz="2400" smtClean="0"/>
              <a:t>use</a:t>
            </a:r>
            <a:endParaRPr lang="en-US" altLang="en-US" sz="2400" dirty="0"/>
          </a:p>
          <a:p>
            <a:pPr marL="602456" lvl="3" indent="-217885" defTabSz="640556">
              <a:buNone/>
            </a:pPr>
            <a:r>
              <a:rPr lang="en-US" altLang="en-US" sz="2400" dirty="0"/>
              <a:t>	</a:t>
            </a:r>
            <a:r>
              <a:rPr lang="en-US" altLang="en-US" sz="2400"/>
              <a:t>&gt;&gt; </a:t>
            </a:r>
            <a:r>
              <a:rPr lang="tr-TR" altLang="en-US" sz="2400" dirty="0" err="1"/>
              <a:t>pixval</a:t>
            </a:r>
            <a:endParaRPr lang="tr-TR" altLang="en-US" sz="2400" dirty="0"/>
          </a:p>
          <a:p>
            <a:pPr marL="642938" lvl="3" indent="0">
              <a:buNone/>
            </a:pPr>
            <a:endParaRPr lang="en-US" altLang="en-US" sz="2400" dirty="0"/>
          </a:p>
          <a:p>
            <a:pPr marL="900113" lvl="3" indent="-257175"/>
            <a:endParaRPr lang="en-US" altLang="tr-TR" sz="1200" dirty="0"/>
          </a:p>
          <a:p>
            <a:pPr lvl="1" indent="0">
              <a:buNone/>
            </a:pPr>
            <a:endParaRPr lang="en-US" altLang="tr-TR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0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Matlab</a:t>
            </a:r>
            <a:r>
              <a:rPr lang="tr-TR" smtClean="0"/>
              <a:t> </a:t>
            </a:r>
            <a:r>
              <a:rPr lang="tr-TR" dirty="0"/>
              <a:t>Image </a:t>
            </a:r>
            <a:r>
              <a:rPr lang="tr-TR" dirty="0" err="1"/>
              <a:t>Funct</a:t>
            </a:r>
            <a:r>
              <a:rPr lang="en-US" dirty="0"/>
              <a:t>I</a:t>
            </a:r>
            <a:r>
              <a:rPr lang="tr-TR" dirty="0"/>
              <a:t>ons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tr-TR" altLang="tr-TR" sz="2400" dirty="0" err="1"/>
              <a:t>Writing</a:t>
            </a:r>
            <a:r>
              <a:rPr lang="tr-TR" altLang="tr-TR" sz="2400" dirty="0"/>
              <a:t> an </a:t>
            </a:r>
            <a:r>
              <a:rPr lang="tr-TR" altLang="tr-TR" sz="2400" dirty="0" err="1"/>
              <a:t>image</a:t>
            </a:r>
            <a:r>
              <a:rPr lang="tr-TR" altLang="tr-TR" sz="2400" dirty="0"/>
              <a:t>:</a:t>
            </a:r>
            <a:endParaRPr lang="tr-TR" altLang="tr-TR" sz="2400" dirty="0"/>
          </a:p>
          <a:p>
            <a:pPr marL="0" indent="0">
              <a:spcBef>
                <a:spcPts val="0"/>
              </a:spcBef>
              <a:buNone/>
            </a:pPr>
            <a:r>
              <a:rPr lang="tr-TR" altLang="tr-TR" sz="3600" dirty="0"/>
              <a:t>	</a:t>
            </a:r>
            <a:r>
              <a:rPr lang="tr-TR" altLang="en-US" sz="2400" dirty="0"/>
              <a:t>&gt;&gt;</a:t>
            </a:r>
            <a:r>
              <a:rPr lang="en-US" altLang="en-US" sz="2400" dirty="0"/>
              <a:t> </a:t>
            </a:r>
            <a:r>
              <a:rPr lang="tr-TR" altLang="en-US" sz="2400" dirty="0" err="1"/>
              <a:t>imwrite</a:t>
            </a:r>
            <a:r>
              <a:rPr lang="tr-TR" altLang="en-US" sz="2400" dirty="0"/>
              <a:t>(f</a:t>
            </a:r>
            <a:r>
              <a:rPr lang="tr-TR" altLang="en-US" sz="2400"/>
              <a:t>, </a:t>
            </a:r>
            <a:r>
              <a:rPr lang="tr-TR" altLang="en-US" sz="2400" smtClean="0"/>
              <a:t>'patient10', 'tif')</a:t>
            </a:r>
            <a:endParaRPr lang="tr-TR" altLang="en-US" sz="2400" dirty="0"/>
          </a:p>
          <a:p>
            <a:pPr marL="0" indent="0">
              <a:buNone/>
            </a:pPr>
            <a:r>
              <a:rPr lang="tr-TR" altLang="en-US" sz="2400" dirty="0"/>
              <a:t>	</a:t>
            </a:r>
            <a:r>
              <a:rPr lang="tr-TR" altLang="en-US" sz="2400" dirty="0"/>
              <a:t>&gt;&gt;</a:t>
            </a:r>
            <a:r>
              <a:rPr lang="en-US" altLang="en-US" sz="2400" dirty="0"/>
              <a:t> </a:t>
            </a:r>
            <a:r>
              <a:rPr lang="tr-TR" altLang="en-US" sz="2400" dirty="0" err="1"/>
              <a:t>imwrite</a:t>
            </a:r>
            <a:r>
              <a:rPr lang="tr-TR" altLang="en-US" sz="2400" dirty="0"/>
              <a:t>(f</a:t>
            </a:r>
            <a:r>
              <a:rPr lang="tr-TR" altLang="en-US" sz="2400"/>
              <a:t>, </a:t>
            </a:r>
            <a:r>
              <a:rPr lang="tr-TR" altLang="en-US" sz="2400" smtClean="0"/>
              <a:t>'patient10.tif')</a:t>
            </a:r>
            <a:endParaRPr lang="en-US" altLang="en-US" sz="2400" dirty="0"/>
          </a:p>
          <a:p>
            <a:pPr marL="0" indent="0">
              <a:buNone/>
            </a:pPr>
            <a:r>
              <a:rPr lang="en-US" altLang="en-US" sz="2400" dirty="0"/>
              <a:t>	</a:t>
            </a:r>
            <a:r>
              <a:rPr lang="tr-TR" altLang="en-US" sz="2400" dirty="0"/>
              <a:t>&gt;&gt;</a:t>
            </a:r>
            <a:r>
              <a:rPr lang="en-US" altLang="en-US" sz="2400" dirty="0"/>
              <a:t> </a:t>
            </a:r>
            <a:r>
              <a:rPr lang="tr-TR" altLang="en-US" sz="2400" dirty="0" err="1"/>
              <a:t>imwrite</a:t>
            </a:r>
            <a:r>
              <a:rPr lang="tr-TR" altLang="en-US" sz="2400" dirty="0"/>
              <a:t>(f</a:t>
            </a:r>
            <a:r>
              <a:rPr lang="tr-TR" altLang="en-US" sz="2400"/>
              <a:t>, </a:t>
            </a:r>
            <a:r>
              <a:rPr lang="tr-TR" altLang="en-US" sz="2400" smtClean="0"/>
              <a:t>'bubbles25.jpg', </a:t>
            </a:r>
            <a:r>
              <a:rPr lang="tr-TR" altLang="en-US" sz="2400"/>
              <a:t>quality,25</a:t>
            </a:r>
            <a:r>
              <a:rPr lang="tr-TR" altLang="en-US" sz="2400" smtClean="0"/>
              <a:t>)</a:t>
            </a:r>
            <a:endParaRPr lang="tr-TR" sz="2400" dirty="0"/>
          </a:p>
          <a:p>
            <a:pPr lvl="1"/>
            <a:r>
              <a:rPr lang="en-US" altLang="en-US" sz="2400" dirty="0"/>
              <a:t>q=25</a:t>
            </a:r>
            <a:r>
              <a:rPr lang="tr-TR" altLang="en-US" sz="2400" dirty="0"/>
              <a:t> </a:t>
            </a:r>
            <a:r>
              <a:rPr lang="tr-TR" altLang="en-US" sz="2400" dirty="0"/>
              <a:t>is an </a:t>
            </a:r>
            <a:r>
              <a:rPr lang="tr-TR" altLang="en-US" sz="2400" dirty="0" err="1"/>
              <a:t>integer</a:t>
            </a:r>
            <a:r>
              <a:rPr lang="tr-TR" altLang="en-US" sz="2400" dirty="0"/>
              <a:t> </a:t>
            </a:r>
            <a:r>
              <a:rPr lang="tr-TR" altLang="en-US" sz="2400" dirty="0" err="1"/>
              <a:t>between</a:t>
            </a:r>
            <a:r>
              <a:rPr lang="tr-TR" altLang="en-US" sz="2400" dirty="0"/>
              <a:t> 0 </a:t>
            </a:r>
            <a:r>
              <a:rPr lang="tr-TR" altLang="en-US" sz="2400" dirty="0" err="1"/>
              <a:t>and</a:t>
            </a:r>
            <a:r>
              <a:rPr lang="tr-TR" altLang="en-US" sz="2400" dirty="0"/>
              <a:t> 100 </a:t>
            </a:r>
            <a:endParaRPr lang="en-US" altLang="en-US" sz="2400" dirty="0"/>
          </a:p>
          <a:p>
            <a:pPr lvl="1">
              <a:spcAft>
                <a:spcPts val="600"/>
              </a:spcAft>
            </a:pP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lower</a:t>
            </a:r>
            <a:r>
              <a:rPr lang="tr-TR" altLang="en-US" sz="2400" dirty="0"/>
              <a:t>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number</a:t>
            </a:r>
            <a:r>
              <a:rPr lang="tr-TR" altLang="en-US" sz="2400" dirty="0"/>
              <a:t>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higher</a:t>
            </a:r>
            <a:r>
              <a:rPr lang="tr-TR" altLang="en-US" sz="2400" dirty="0"/>
              <a:t> </a:t>
            </a:r>
            <a:r>
              <a:rPr lang="tr-TR" altLang="en-US" sz="2400" dirty="0" err="1"/>
              <a:t>the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degradation</a:t>
            </a:r>
            <a:r>
              <a:rPr lang="tr-TR" altLang="en-US" sz="2400" dirty="0"/>
              <a:t> </a:t>
            </a:r>
            <a:r>
              <a:rPr lang="tr-TR" altLang="en-US" sz="2400" dirty="0" err="1"/>
              <a:t>due</a:t>
            </a:r>
            <a:r>
              <a:rPr lang="tr-TR" altLang="en-US" sz="2400" dirty="0"/>
              <a:t> </a:t>
            </a:r>
            <a:r>
              <a:rPr lang="tr-TR" altLang="en-US" sz="2400" dirty="0" err="1"/>
              <a:t>to</a:t>
            </a:r>
            <a:r>
              <a:rPr lang="tr-TR" altLang="en-US" sz="2400" dirty="0"/>
              <a:t> </a:t>
            </a:r>
            <a:r>
              <a:rPr lang="tr-TR" altLang="en-US" sz="2400"/>
              <a:t>JPEG </a:t>
            </a:r>
            <a:r>
              <a:rPr lang="tr-TR" altLang="en-US" sz="2400" smtClean="0"/>
              <a:t>compression</a:t>
            </a:r>
            <a:endParaRPr lang="tr-TR" sz="2400" dirty="0"/>
          </a:p>
          <a:p>
            <a:r>
              <a:rPr lang="tr-TR" sz="2400" dirty="0"/>
              <a:t>Minimum </a:t>
            </a:r>
            <a:r>
              <a:rPr lang="tr-TR" sz="2400" dirty="0" err="1"/>
              <a:t>and</a:t>
            </a:r>
            <a:r>
              <a:rPr lang="tr-TR" sz="2400" dirty="0"/>
              <a:t> </a:t>
            </a:r>
            <a:r>
              <a:rPr lang="tr-TR" sz="2400" dirty="0" err="1"/>
              <a:t>maximum</a:t>
            </a:r>
            <a:r>
              <a:rPr lang="tr-TR" sz="2400" dirty="0"/>
              <a:t> </a:t>
            </a:r>
            <a:r>
              <a:rPr lang="tr-TR" sz="2400" dirty="0" err="1"/>
              <a:t>values</a:t>
            </a:r>
            <a:r>
              <a:rPr lang="tr-TR" sz="2400" dirty="0"/>
              <a:t> of </a:t>
            </a:r>
            <a:r>
              <a:rPr lang="tr-TR" sz="2400" dirty="0" err="1"/>
              <a:t>the</a:t>
            </a:r>
            <a:r>
              <a:rPr lang="tr-TR" sz="2400" dirty="0"/>
              <a:t> </a:t>
            </a:r>
            <a:r>
              <a:rPr lang="tr-TR" sz="2400" dirty="0" err="1"/>
              <a:t>image</a:t>
            </a:r>
            <a:endParaRPr lang="tr-TR" sz="2400" dirty="0"/>
          </a:p>
          <a:p>
            <a:pPr marL="0" indent="0">
              <a:buNone/>
            </a:pPr>
            <a:r>
              <a:rPr lang="tr-TR" sz="2400" dirty="0"/>
              <a:t>	</a:t>
            </a:r>
            <a:r>
              <a:rPr lang="en-US" sz="2400" dirty="0"/>
              <a:t>&gt;&gt; min(f(:))</a:t>
            </a:r>
          </a:p>
          <a:p>
            <a:pPr marL="0" indent="0">
              <a:buNone/>
            </a:pPr>
            <a:r>
              <a:rPr lang="en-US" sz="2400" dirty="0"/>
              <a:t>	&gt;&gt; </a:t>
            </a:r>
            <a:r>
              <a:rPr lang="en-US" sz="2400" dirty="0"/>
              <a:t>max(f(:))</a:t>
            </a:r>
            <a:endParaRPr lang="tr-TR" sz="2400" dirty="0"/>
          </a:p>
          <a:p>
            <a:pPr marL="0" indent="0">
              <a:buNone/>
            </a:pPr>
            <a:endParaRPr lang="tr-TR" sz="3600" dirty="0" smtClean="0"/>
          </a:p>
          <a:p>
            <a:pPr lvl="1"/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364999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Matlab </a:t>
            </a:r>
            <a:r>
              <a:rPr lang="tr-TR" dirty="0" err="1" smtClean="0"/>
              <a:t>Generat</a:t>
            </a:r>
            <a:r>
              <a:rPr lang="en-US" dirty="0" smtClean="0"/>
              <a:t>I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en-US" dirty="0" smtClean="0"/>
              <a:t>&amp;</a:t>
            </a:r>
            <a:r>
              <a:rPr lang="tr-TR" dirty="0" smtClean="0"/>
              <a:t> </a:t>
            </a:r>
            <a:r>
              <a:rPr lang="tr-TR" dirty="0" err="1" smtClean="0"/>
              <a:t>Process</a:t>
            </a:r>
            <a:r>
              <a:rPr lang="en-US" dirty="0" smtClean="0"/>
              <a:t>I</a:t>
            </a:r>
            <a:r>
              <a:rPr lang="tr-TR" dirty="0" err="1" smtClean="0"/>
              <a:t>ng</a:t>
            </a:r>
            <a:r>
              <a:rPr lang="tr-TR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tr-TR" dirty="0" smtClean="0"/>
              <a:t>an Image</a:t>
            </a:r>
            <a:endParaRPr lang="tr-TR" dirty="0"/>
          </a:p>
        </p:txBody>
      </p:sp>
      <p:sp>
        <p:nvSpPr>
          <p:cNvPr id="5" name="İçerik Yer Tutucus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>
            <a:noAutofit/>
          </a:bodyPr>
          <a:lstStyle/>
          <a:p>
            <a:pPr marL="0" indent="0">
              <a:spcBef>
                <a:spcPts val="45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generate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a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black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zeros(100,100,3);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[M,N,S] = size(</a:t>
            </a:r>
            <a:r>
              <a:rPr lang="en-US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=1:M 	%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=1:N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%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column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	% </a:t>
            </a:r>
            <a:r>
              <a:rPr lang="tr-TR" sz="1800">
                <a:latin typeface="Courier New" panose="02070309020205020404" pitchFamily="49" charset="0"/>
                <a:cs typeface="Courier New" panose="02070309020205020404" pitchFamily="49" charset="0"/>
              </a:rPr>
              <a:t>do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stuff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requires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tr-TR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j </a:t>
            </a:r>
            <a:r>
              <a:rPr lang="tr-TR" sz="1800">
                <a:latin typeface="Courier New" panose="02070309020205020404" pitchFamily="49" charset="0"/>
                <a:cs typeface="Courier New" panose="02070309020205020404" pitchFamily="49" charset="0"/>
              </a:rPr>
              <a:t>as 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		% </a:t>
            </a:r>
            <a:r>
              <a:rPr lang="tr-TR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</a:t>
            </a:r>
            <a:r>
              <a:rPr lang="en-US" sz="180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,:) 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== 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[255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0, 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0] 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450"/>
              </a:spcBef>
              <a:buNone/>
            </a:pPr>
            <a:r>
              <a:rPr lang="tr-T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e-DE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,:)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[0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, 0 ,</a:t>
            </a:r>
            <a:r>
              <a:rPr lang="de-DE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	end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	end</a:t>
            </a:r>
          </a:p>
          <a:p>
            <a:pPr marL="0" indent="0">
              <a:spcBef>
                <a:spcPts val="450"/>
              </a:spcBef>
              <a:buNone/>
            </a:pPr>
            <a:r>
              <a:rPr 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endParaRPr lang="tr-TR" sz="1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8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Spatial</a:t>
            </a:r>
            <a:r>
              <a:rPr lang="tr-TR" dirty="0" smtClean="0"/>
              <a:t> </a:t>
            </a:r>
            <a:r>
              <a:rPr lang="tr-TR" dirty="0" err="1" smtClean="0"/>
              <a:t>Resolution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3203848" y="4089058"/>
                <a:ext cx="5482952" cy="2460030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tr-TR" dirty="0" smtClean="0"/>
                  <a:t>Images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same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physical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dimensions</a:t>
                </a:r>
                <a:r>
                  <a:rPr lang="tr-TR" dirty="0" smtClean="0"/>
                  <a:t> </a:t>
                </a:r>
                <a:r>
                  <a:rPr lang="tr-TR" smtClean="0"/>
                  <a:t>(</a:t>
                </a:r>
                <a:r>
                  <a:rPr lang="tr-TR" smtClean="0"/>
                  <a:t>3.6''x3.6'')</a:t>
                </a:r>
                <a:endParaRPr lang="tr-TR" dirty="0" smtClean="0"/>
              </a:p>
              <a:p>
                <a:r>
                  <a:rPr lang="tr-TR" dirty="0" smtClean="0"/>
                  <a:t>But </a:t>
                </a:r>
                <a:r>
                  <a:rPr lang="tr-TR" dirty="0" err="1" smtClean="0"/>
                  <a:t>with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different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resolutions</a:t>
                </a:r>
                <a:endParaRPr lang="tr-TR" dirty="0" smtClean="0"/>
              </a:p>
              <a:p>
                <a:r>
                  <a:rPr lang="tr-TR" dirty="0" err="1" smtClean="0"/>
                  <a:t>Resolution</a:t>
                </a:r>
                <a:r>
                  <a:rPr lang="tr-T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tr-T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𝑝𝑖𝑥𝑒𝑙𝑠</m:t>
                        </m:r>
                      </m:num>
                      <m:den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𝑝h𝑦𝑠𝑖𝑐𝑎𝑙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𝑑𝑖𝑚𝑒𝑛𝑠𝑖𝑜𝑛</m:t>
                        </m:r>
                      </m:den>
                    </m:f>
                  </m:oMath>
                </a14:m>
                <a:endParaRPr lang="tr-TR" dirty="0" smtClean="0"/>
              </a:p>
              <a:p>
                <a:r>
                  <a:rPr lang="tr-TR" dirty="0" err="1" smtClean="0"/>
                  <a:t>Resolution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units</a:t>
                </a:r>
                <a:endParaRPr lang="tr-TR" dirty="0" smtClean="0"/>
              </a:p>
              <a:p>
                <a:pPr lvl="1"/>
                <a:r>
                  <a:rPr lang="tr-TR" dirty="0" err="1" smtClean="0"/>
                  <a:t>dpi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dots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inch</a:t>
                </a:r>
                <a:endParaRPr lang="tr-TR" dirty="0" smtClean="0"/>
              </a:p>
              <a:p>
                <a:pPr lvl="1"/>
                <a:r>
                  <a:rPr lang="tr-TR" dirty="0" err="1" smtClean="0"/>
                  <a:t>ppi</a:t>
                </a:r>
                <a:r>
                  <a:rPr lang="tr-TR" dirty="0" smtClean="0"/>
                  <a:t>: </a:t>
                </a:r>
                <a:r>
                  <a:rPr lang="tr-TR" dirty="0" err="1" smtClean="0"/>
                  <a:t>pixels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per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inch</a:t>
                </a:r>
                <a:endParaRPr lang="tr-TR" dirty="0"/>
              </a:p>
            </p:txBody>
          </p:sp>
        </mc:Choice>
        <mc:Fallback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3848" y="4089058"/>
                <a:ext cx="5482952" cy="2460030"/>
              </a:xfrm>
              <a:blipFill>
                <a:blip r:embed="rId2"/>
                <a:stretch>
                  <a:fillRect l="-1335" t="-4218" b="-37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Resi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34" y="1606697"/>
            <a:ext cx="2320867" cy="232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566" y="1606697"/>
            <a:ext cx="2320867" cy="232800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176" y="1571999"/>
            <a:ext cx="2320867" cy="2328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434" y="4221088"/>
            <a:ext cx="2320867" cy="232800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1259632" y="1274562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256x256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3944169" y="1259768"/>
            <a:ext cx="147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128x128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628706" y="1237365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64x64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1073165" y="3893227"/>
            <a:ext cx="124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32x32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 rot="16200000">
            <a:off x="124115" y="2614230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72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 rot="16200000">
            <a:off x="2842821" y="2634697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36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 rot="16200000">
            <a:off x="5615579" y="2586031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18 </a:t>
            </a:r>
            <a:r>
              <a:rPr lang="tr-TR" dirty="0" err="1" smtClean="0"/>
              <a:t>dpi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 rot="16200000">
            <a:off x="173531" y="522732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/>
              <a:t>9</a:t>
            </a:r>
            <a:r>
              <a:rPr lang="tr-TR" dirty="0" smtClean="0"/>
              <a:t> </a:t>
            </a:r>
            <a:r>
              <a:rPr lang="tr-TR" dirty="0" err="1" smtClean="0"/>
              <a:t>dpi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852430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Coarse and Fine Sampling</a:t>
            </a:r>
            <a:endParaRPr lang="tr-TR" smtClean="0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116013" y="1544638"/>
            <a:ext cx="6551612" cy="4906962"/>
          </a:xfrm>
        </p:spPr>
      </p:pic>
    </p:spTree>
    <p:extLst>
      <p:ext uri="{BB962C8B-B14F-4D97-AF65-F5344CB8AC3E}">
        <p14:creationId xmlns:p14="http://schemas.microsoft.com/office/powerpoint/2010/main" val="324510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Digital</a:t>
            </a:r>
            <a:r>
              <a:rPr lang="tr-TR" dirty="0" smtClean="0"/>
              <a:t> </a:t>
            </a:r>
            <a:r>
              <a:rPr lang="tr-TR" dirty="0" err="1" smtClean="0"/>
              <a:t>Images</a:t>
            </a:r>
            <a:r>
              <a:rPr lang="tr-TR" dirty="0" smtClean="0"/>
              <a:t> in General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tr-TR" dirty="0"/>
              <a:t>I</a:t>
            </a:r>
            <a:r>
              <a:rPr lang="en-US" dirty="0"/>
              <a:t>mage is a function of four variables </a:t>
            </a:r>
            <a:r>
              <a:rPr lang="tr-TR" dirty="0" smtClean="0"/>
              <a:t>f(</a:t>
            </a:r>
            <a:r>
              <a:rPr lang="tr-TR" dirty="0" err="1" smtClean="0"/>
              <a:t>x,y</a:t>
            </a:r>
            <a:r>
              <a:rPr lang="tr-TR" dirty="0" smtClean="0"/>
              <a:t>; t,</a:t>
            </a:r>
            <a:r>
              <a:rPr lang="en-US" dirty="0"/>
              <a:t> λ</a:t>
            </a:r>
            <a:r>
              <a:rPr lang="tr-TR" dirty="0" smtClean="0"/>
              <a:t>)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For color image, λ takes three different values corresponding </a:t>
            </a:r>
            <a:r>
              <a:rPr lang="tr-TR" dirty="0"/>
              <a:t> </a:t>
            </a:r>
            <a:r>
              <a:rPr lang="en-US" dirty="0"/>
              <a:t>to red, green and blue </a:t>
            </a:r>
            <a:r>
              <a:rPr lang="en-US" dirty="0" smtClean="0"/>
              <a:t>components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/>
              <a:t>t is a time variable for a sequence of </a:t>
            </a:r>
            <a:r>
              <a:rPr lang="en-US" dirty="0" smtClean="0"/>
              <a:t>frames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tr-TR" dirty="0" smtClean="0"/>
              <a:t>f</a:t>
            </a:r>
            <a:r>
              <a:rPr lang="en-US" dirty="0" smtClean="0"/>
              <a:t>or </a:t>
            </a:r>
            <a:r>
              <a:rPr lang="en-US" dirty="0"/>
              <a:t>constant λ </a:t>
            </a:r>
            <a:r>
              <a:rPr lang="en-US" dirty="0" smtClean="0"/>
              <a:t>(black and white)</a:t>
            </a:r>
            <a:r>
              <a:rPr lang="tr-TR" dirty="0" smtClean="0"/>
              <a:t> </a:t>
            </a:r>
            <a:r>
              <a:rPr lang="tr-TR" dirty="0" err="1" smtClean="0"/>
              <a:t>and</a:t>
            </a:r>
            <a:r>
              <a:rPr lang="tr-TR" dirty="0" smtClean="0"/>
              <a:t> </a:t>
            </a:r>
            <a:r>
              <a:rPr lang="en-US" dirty="0" smtClean="0"/>
              <a:t>a constant</a:t>
            </a:r>
            <a:r>
              <a:rPr lang="tr-TR" dirty="0" smtClean="0"/>
              <a:t> </a:t>
            </a:r>
            <a:r>
              <a:rPr lang="en-US" dirty="0" smtClean="0"/>
              <a:t>t</a:t>
            </a:r>
            <a:endParaRPr lang="tr-TR" dirty="0"/>
          </a:p>
          <a:p>
            <a:pPr lvl="2">
              <a:lnSpc>
                <a:spcPct val="120000"/>
              </a:lnSpc>
            </a:pPr>
            <a:r>
              <a:rPr lang="en-US" dirty="0" smtClean="0"/>
              <a:t>f becomes</a:t>
            </a:r>
            <a:r>
              <a:rPr lang="tr-TR" dirty="0" smtClean="0"/>
              <a:t> </a:t>
            </a:r>
            <a:r>
              <a:rPr lang="en-US" dirty="0"/>
              <a:t>a function of two spatial </a:t>
            </a:r>
            <a:r>
              <a:rPr lang="en-US" dirty="0" smtClean="0"/>
              <a:t>variables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b="1" dirty="0"/>
              <a:t>Binary Image : </a:t>
            </a:r>
            <a:endParaRPr lang="en-US" b="1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If </a:t>
            </a:r>
            <a:r>
              <a:rPr lang="en-US" dirty="0"/>
              <a:t>there are just two values, e.g. black and white, we usually represent them by 0 and 1</a:t>
            </a:r>
            <a:r>
              <a:rPr lang="en-US" dirty="0" smtClean="0"/>
              <a:t>.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tr-TR" b="1" dirty="0" err="1" smtClean="0"/>
              <a:t>Gray-scale</a:t>
            </a:r>
            <a:r>
              <a:rPr lang="en-US" b="1" dirty="0" smtClean="0"/>
              <a:t> </a:t>
            </a:r>
            <a:r>
              <a:rPr lang="en-US" b="1" dirty="0"/>
              <a:t>Image : </a:t>
            </a:r>
            <a:endParaRPr lang="en-US" b="1" dirty="0" smtClean="0"/>
          </a:p>
          <a:p>
            <a:pPr lvl="2">
              <a:lnSpc>
                <a:spcPct val="120000"/>
              </a:lnSpc>
            </a:pPr>
            <a:r>
              <a:rPr lang="en-US" dirty="0" smtClean="0"/>
              <a:t>If </a:t>
            </a:r>
            <a:r>
              <a:rPr lang="en-US" dirty="0"/>
              <a:t>there </a:t>
            </a:r>
            <a:r>
              <a:rPr lang="tr-TR" dirty="0" smtClean="0"/>
              <a:t>is</a:t>
            </a:r>
            <a:r>
              <a:rPr lang="en-US" dirty="0" smtClean="0"/>
              <a:t> </a:t>
            </a:r>
            <a:r>
              <a:rPr lang="en-US" dirty="0"/>
              <a:t>just </a:t>
            </a:r>
            <a:r>
              <a:rPr lang="tr-TR" dirty="0" smtClean="0"/>
              <a:t>a </a:t>
            </a:r>
            <a:r>
              <a:rPr lang="tr-TR" dirty="0" err="1" smtClean="0"/>
              <a:t>single</a:t>
            </a:r>
            <a:r>
              <a:rPr lang="tr-TR" dirty="0" smtClean="0"/>
              <a:t> </a:t>
            </a:r>
            <a:r>
              <a:rPr lang="tr-TR" dirty="0" err="1" smtClean="0"/>
              <a:t>plane</a:t>
            </a:r>
            <a:r>
              <a:rPr lang="tr-TR" dirty="0" smtClean="0"/>
              <a:t> of </a:t>
            </a:r>
            <a:r>
              <a:rPr lang="tr-TR" dirty="0" err="1" smtClean="0"/>
              <a:t>color</a:t>
            </a:r>
            <a:r>
              <a:rPr lang="en-US" dirty="0" smtClean="0"/>
              <a:t>, usually represent</a:t>
            </a:r>
            <a:r>
              <a:rPr lang="tr-TR" dirty="0" err="1" smtClean="0"/>
              <a:t>ed</a:t>
            </a:r>
            <a:r>
              <a:rPr lang="tr-TR" dirty="0" smtClean="0"/>
              <a:t> in </a:t>
            </a:r>
            <a:r>
              <a:rPr lang="tr-TR" dirty="0" err="1" smtClean="0"/>
              <a:t>between</a:t>
            </a:r>
            <a:r>
              <a:rPr lang="tr-TR" dirty="0" smtClean="0"/>
              <a:t> </a:t>
            </a:r>
            <a:r>
              <a:rPr lang="en-US" dirty="0" smtClean="0"/>
              <a:t>0 </a:t>
            </a:r>
            <a:r>
              <a:rPr lang="en-US" dirty="0"/>
              <a:t>and </a:t>
            </a:r>
            <a:r>
              <a:rPr lang="tr-TR" dirty="0" smtClean="0"/>
              <a:t>255 (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int</a:t>
            </a:r>
            <a:r>
              <a:rPr lang="tr-TR" dirty="0" smtClean="0"/>
              <a:t>/</a:t>
            </a:r>
            <a:r>
              <a:rPr lang="tr-TR" dirty="0" err="1" smtClean="0"/>
              <a:t>uint</a:t>
            </a:r>
            <a:r>
              <a:rPr lang="tr-TR" dirty="0" smtClean="0"/>
              <a:t>) </a:t>
            </a:r>
            <a:r>
              <a:rPr lang="tr-TR" dirty="0" err="1" smtClean="0"/>
              <a:t>or</a:t>
            </a:r>
            <a:r>
              <a:rPr lang="tr-TR" dirty="0" smtClean="0"/>
              <a:t> 0 </a:t>
            </a:r>
            <a:r>
              <a:rPr lang="tr-TR" dirty="0" err="1" smtClean="0"/>
              <a:t>and</a:t>
            </a:r>
            <a:r>
              <a:rPr lang="tr-TR" dirty="0" smtClean="0"/>
              <a:t> 1 (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float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double</a:t>
            </a:r>
            <a:r>
              <a:rPr lang="tr-TR" dirty="0" smtClean="0"/>
              <a:t>)</a:t>
            </a:r>
            <a:endParaRPr lang="tr-TR" dirty="0"/>
          </a:p>
          <a:p>
            <a:pPr lvl="1">
              <a:lnSpc>
                <a:spcPct val="120000"/>
              </a:lnSpc>
            </a:pPr>
            <a:endParaRPr lang="tr-TR" dirty="0" smtClean="0"/>
          </a:p>
          <a:p>
            <a:pPr lvl="1">
              <a:lnSpc>
                <a:spcPct val="120000"/>
              </a:lnSpc>
            </a:pP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9365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Bit </a:t>
            </a:r>
            <a:r>
              <a:rPr lang="en-US" smtClean="0"/>
              <a:t>D</a:t>
            </a:r>
            <a:r>
              <a:rPr lang="tr-TR" smtClean="0"/>
              <a:t>epth </a:t>
            </a:r>
            <a:r>
              <a:rPr lang="tr-TR" dirty="0" smtClean="0"/>
              <a:t>of an Image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605633" y="2470359"/>
            <a:ext cx="3434869" cy="3655804"/>
          </a:xfrm>
        </p:spPr>
        <p:txBody>
          <a:bodyPr/>
          <a:lstStyle/>
          <a:p>
            <a:endParaRPr lang="tr-TR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34" y="2363628"/>
            <a:ext cx="1874658" cy="188042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561" y="2363628"/>
            <a:ext cx="1874658" cy="1880420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6459" y="2348880"/>
            <a:ext cx="1874658" cy="188042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750" y="2363628"/>
            <a:ext cx="1874658" cy="188042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52" y="4335295"/>
            <a:ext cx="1874658" cy="1880420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541" y="4339860"/>
            <a:ext cx="1874658" cy="188042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2401" y="4335295"/>
            <a:ext cx="1874658" cy="1880420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4022" y="4333887"/>
            <a:ext cx="1873941" cy="1862787"/>
          </a:xfrm>
          <a:prstGeom prst="rect">
            <a:avLst/>
          </a:prstGeom>
        </p:spPr>
      </p:pic>
      <p:sp>
        <p:nvSpPr>
          <p:cNvPr id="12" name="Metin kutusu 11"/>
          <p:cNvSpPr txBox="1"/>
          <p:nvPr/>
        </p:nvSpPr>
        <p:spPr>
          <a:xfrm>
            <a:off x="1076669" y="204766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8 bit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2951327" y="204766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7 bit</a:t>
            </a:r>
            <a:endParaRPr lang="tr-TR" dirty="0"/>
          </a:p>
        </p:txBody>
      </p:sp>
      <p:sp>
        <p:nvSpPr>
          <p:cNvPr id="14" name="Metin kutusu 13"/>
          <p:cNvSpPr txBox="1"/>
          <p:nvPr/>
        </p:nvSpPr>
        <p:spPr>
          <a:xfrm>
            <a:off x="4885997" y="205367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6 bit</a:t>
            </a:r>
            <a:endParaRPr lang="tr-TR" dirty="0"/>
          </a:p>
        </p:txBody>
      </p:sp>
      <p:sp>
        <p:nvSpPr>
          <p:cNvPr id="15" name="Metin kutusu 14"/>
          <p:cNvSpPr txBox="1"/>
          <p:nvPr/>
        </p:nvSpPr>
        <p:spPr>
          <a:xfrm>
            <a:off x="6830538" y="205367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5 bit</a:t>
            </a:r>
            <a:endParaRPr lang="tr-TR" dirty="0"/>
          </a:p>
        </p:txBody>
      </p:sp>
      <p:sp>
        <p:nvSpPr>
          <p:cNvPr id="16" name="Metin kutusu 15"/>
          <p:cNvSpPr txBox="1"/>
          <p:nvPr/>
        </p:nvSpPr>
        <p:spPr>
          <a:xfrm>
            <a:off x="1124912" y="621327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4 bit</a:t>
            </a:r>
            <a:endParaRPr lang="tr-TR" dirty="0"/>
          </a:p>
        </p:txBody>
      </p:sp>
      <p:sp>
        <p:nvSpPr>
          <p:cNvPr id="17" name="Metin kutusu 16"/>
          <p:cNvSpPr txBox="1"/>
          <p:nvPr/>
        </p:nvSpPr>
        <p:spPr>
          <a:xfrm>
            <a:off x="3043966" y="621327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3 bit</a:t>
            </a:r>
            <a:endParaRPr lang="tr-TR" dirty="0"/>
          </a:p>
        </p:txBody>
      </p:sp>
      <p:sp>
        <p:nvSpPr>
          <p:cNvPr id="18" name="Metin kutusu 17"/>
          <p:cNvSpPr txBox="1"/>
          <p:nvPr/>
        </p:nvSpPr>
        <p:spPr>
          <a:xfrm>
            <a:off x="4896887" y="622802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2 bit</a:t>
            </a:r>
            <a:endParaRPr lang="tr-TR" dirty="0"/>
          </a:p>
        </p:txBody>
      </p:sp>
      <p:sp>
        <p:nvSpPr>
          <p:cNvPr id="19" name="Metin kutusu 18"/>
          <p:cNvSpPr txBox="1"/>
          <p:nvPr/>
        </p:nvSpPr>
        <p:spPr>
          <a:xfrm>
            <a:off x="6838365" y="6189791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L = 1 bit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097569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Grayscale Quantization </a:t>
            </a:r>
            <a:r>
              <a:rPr lang="tr-TR" smtClean="0"/>
              <a:t>Level</a:t>
            </a:r>
            <a:endParaRPr lang="tr-TR" smtClean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331913" y="1700213"/>
            <a:ext cx="6702425" cy="4851400"/>
          </a:xfrm>
        </p:spPr>
      </p:pic>
    </p:spTree>
    <p:extLst>
      <p:ext uri="{BB962C8B-B14F-4D97-AF65-F5344CB8AC3E}">
        <p14:creationId xmlns:p14="http://schemas.microsoft.com/office/powerpoint/2010/main" val="297504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Color Image Quantization Level</a:t>
            </a:r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2483768" y="1988840"/>
            <a:ext cx="6480175" cy="5003800"/>
          </a:xfrm>
        </p:spPr>
      </p:pic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1600200"/>
            <a:ext cx="6275040" cy="1612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How many colors for each image?</a:t>
            </a:r>
          </a:p>
          <a:p>
            <a:pPr lvl="1"/>
            <a:r>
              <a:rPr lang="en-US" smtClean="0"/>
              <a:t>Each channel have 8 bits in the original image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44295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r>
              <a:rPr lang="tr-TR" dirty="0" err="1" smtClean="0"/>
              <a:t>Variable</a:t>
            </a:r>
            <a:r>
              <a:rPr lang="tr-TR" dirty="0" smtClean="0"/>
              <a:t> </a:t>
            </a:r>
            <a:r>
              <a:rPr lang="tr-TR" dirty="0" err="1" smtClean="0"/>
              <a:t>Types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85" name="Picture 6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5379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112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Conversion of </a:t>
            </a:r>
            <a:r>
              <a:rPr lang="tr-TR" dirty="0" err="1" smtClean="0"/>
              <a:t>Types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2109" name="Picture 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844824"/>
            <a:ext cx="4378796" cy="4050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64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1" cy="1049337"/>
          </a:xfrm>
        </p:spPr>
        <p:txBody>
          <a:bodyPr>
            <a:normAutofit/>
          </a:bodyPr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r>
              <a:rPr lang="tr-TR" dirty="0" err="1" smtClean="0"/>
              <a:t>Arithmetic</a:t>
            </a:r>
            <a:r>
              <a:rPr lang="tr-TR" dirty="0" smtClean="0"/>
              <a:t>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3254" name="Picture 18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68760"/>
            <a:ext cx="6830171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565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1" cy="1049337"/>
          </a:xfrm>
        </p:spPr>
        <p:txBody>
          <a:bodyPr>
            <a:normAutofit/>
          </a:bodyPr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r>
              <a:rPr lang="tr-TR" dirty="0" err="1" smtClean="0"/>
              <a:t>Comparison</a:t>
            </a:r>
            <a:r>
              <a:rPr lang="tr-TR" dirty="0" smtClean="0"/>
              <a:t>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</a:p>
          <a:p>
            <a:pPr lvl="1"/>
            <a:r>
              <a:rPr lang="en-US" dirty="0" smtClean="0"/>
              <a:t>a=3</a:t>
            </a:r>
          </a:p>
          <a:p>
            <a:pPr lvl="1"/>
            <a:r>
              <a:rPr lang="en-US" dirty="0" smtClean="0"/>
              <a:t>b=5</a:t>
            </a:r>
            <a:endParaRPr lang="tr-TR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930" y="1700808"/>
            <a:ext cx="6211143" cy="492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83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1" cy="1049337"/>
          </a:xfrm>
        </p:spPr>
        <p:txBody>
          <a:bodyPr>
            <a:normAutofit/>
          </a:bodyPr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r>
              <a:rPr lang="tr-TR" dirty="0" err="1" smtClean="0"/>
              <a:t>Assignment</a:t>
            </a:r>
            <a:r>
              <a:rPr lang="tr-TR" dirty="0" smtClean="0"/>
              <a:t>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484784"/>
            <a:ext cx="5765800" cy="516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235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r>
              <a:rPr lang="tr-TR" dirty="0"/>
              <a:t> </a:t>
            </a:r>
            <a:r>
              <a:rPr lang="tr-TR" dirty="0" err="1" smtClean="0"/>
              <a:t>Bitwise</a:t>
            </a:r>
            <a:r>
              <a:rPr lang="tr-TR" dirty="0" smtClean="0"/>
              <a:t>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a=0011 1100 b=0000 1101</a:t>
            </a:r>
            <a:endParaRPr lang="tr-TR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8" r="1942" b="951"/>
          <a:stretch/>
        </p:blipFill>
        <p:spPr bwMode="auto">
          <a:xfrm>
            <a:off x="1115616" y="2204864"/>
            <a:ext cx="7272808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212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r>
              <a:rPr lang="tr-TR" dirty="0"/>
              <a:t> </a:t>
            </a:r>
            <a:r>
              <a:rPr lang="tr-TR" dirty="0" err="1" smtClean="0"/>
              <a:t>Logical</a:t>
            </a:r>
            <a:r>
              <a:rPr lang="tr-TR" dirty="0" smtClean="0"/>
              <a:t>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a=1 and b=1</a:t>
            </a:r>
            <a:endParaRPr lang="tr-T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36" y="2348880"/>
            <a:ext cx="7776864" cy="3275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120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A </a:t>
            </a:r>
            <a:r>
              <a:rPr lang="tr-TR" dirty="0" err="1" smtClean="0"/>
              <a:t>Digital</a:t>
            </a:r>
            <a:r>
              <a:rPr lang="tr-TR" dirty="0" smtClean="0"/>
              <a:t> Image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/>
          <a:lstStyle/>
          <a:p>
            <a:r>
              <a:rPr lang="tr-TR" dirty="0" smtClean="0"/>
              <a:t>2-D </a:t>
            </a:r>
            <a:r>
              <a:rPr lang="tr-TR" dirty="0" err="1" smtClean="0"/>
              <a:t>function</a:t>
            </a:r>
            <a:r>
              <a:rPr lang="tr-TR" dirty="0" smtClean="0"/>
              <a:t> of </a:t>
            </a:r>
            <a:r>
              <a:rPr lang="tr-TR" dirty="0" err="1" smtClean="0"/>
              <a:t>intensities</a:t>
            </a:r>
            <a:endParaRPr lang="tr-TR" dirty="0" smtClean="0"/>
          </a:p>
          <a:p>
            <a:pPr lvl="1"/>
            <a:r>
              <a:rPr lang="tr-TR" dirty="0" smtClean="0"/>
              <a:t>can be </a:t>
            </a:r>
            <a:r>
              <a:rPr lang="tr-TR" dirty="0" err="1" smtClean="0"/>
              <a:t>represented</a:t>
            </a:r>
            <a:r>
              <a:rPr lang="tr-TR" dirty="0" smtClean="0"/>
              <a:t> as f(</a:t>
            </a:r>
            <a:r>
              <a:rPr lang="tr-TR" dirty="0" err="1" smtClean="0"/>
              <a:t>x,y</a:t>
            </a:r>
            <a:r>
              <a:rPr lang="tr-TR" dirty="0" smtClean="0"/>
              <a:t>)</a:t>
            </a:r>
          </a:p>
          <a:p>
            <a:pPr lvl="1"/>
            <a:r>
              <a:rPr lang="tr-TR" dirty="0" smtClean="0"/>
              <a:t>(</a:t>
            </a:r>
            <a:r>
              <a:rPr lang="tr-TR" dirty="0" err="1" smtClean="0"/>
              <a:t>x,y</a:t>
            </a:r>
            <a:r>
              <a:rPr lang="tr-TR" dirty="0" smtClean="0"/>
              <a:t>) </a:t>
            </a:r>
            <a:r>
              <a:rPr lang="tr-TR" dirty="0" smtClean="0">
                <a:sym typeface="Wingdings" panose="05000000000000000000" pitchFamily="2" charset="2"/>
              </a:rPr>
              <a:t></a:t>
            </a:r>
            <a:r>
              <a:rPr lang="tr-TR" dirty="0" smtClean="0"/>
              <a:t> 2-D </a:t>
            </a:r>
            <a:r>
              <a:rPr lang="tr-TR" dirty="0" err="1" smtClean="0"/>
              <a:t>coordinate</a:t>
            </a:r>
            <a:r>
              <a:rPr lang="tr-TR" dirty="0" smtClean="0"/>
              <a:t> </a:t>
            </a:r>
            <a:r>
              <a:rPr lang="tr-TR" dirty="0" err="1" smtClean="0"/>
              <a:t>pair</a:t>
            </a:r>
            <a:endParaRPr lang="tr-TR" dirty="0" smtClean="0"/>
          </a:p>
          <a:p>
            <a:pPr lvl="1"/>
            <a:r>
              <a:rPr lang="tr-TR" dirty="0" smtClean="0"/>
              <a:t>f(</a:t>
            </a:r>
            <a:r>
              <a:rPr lang="tr-TR" dirty="0" err="1" smtClean="0"/>
              <a:t>x,y</a:t>
            </a:r>
            <a:r>
              <a:rPr lang="tr-TR" dirty="0" smtClean="0"/>
              <a:t>) </a:t>
            </a:r>
            <a:r>
              <a:rPr lang="tr-TR" dirty="0" smtClean="0">
                <a:sym typeface="Wingdings" panose="05000000000000000000" pitchFamily="2" charset="2"/>
              </a:rPr>
              <a:t> </a:t>
            </a:r>
            <a:r>
              <a:rPr lang="tr-TR" dirty="0" err="1" smtClean="0"/>
              <a:t>the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intensity</a:t>
            </a:r>
            <a:r>
              <a:rPr lang="tr-TR" dirty="0" smtClean="0"/>
              <a:t> </a:t>
            </a:r>
            <a:r>
              <a:rPr lang="tr-TR" dirty="0" err="1" smtClean="0"/>
              <a:t>value</a:t>
            </a:r>
            <a:r>
              <a:rPr lang="tr-TR" dirty="0" smtClean="0"/>
              <a:t> at </a:t>
            </a:r>
            <a:r>
              <a:rPr lang="tr-TR" dirty="0"/>
              <a:t>(</a:t>
            </a:r>
            <a:r>
              <a:rPr lang="tr-TR" dirty="0" err="1"/>
              <a:t>x,y</a:t>
            </a:r>
            <a:r>
              <a:rPr lang="tr-TR" dirty="0"/>
              <a:t>)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r="1299"/>
          <a:stretch/>
        </p:blipFill>
        <p:spPr>
          <a:xfrm>
            <a:off x="5568136" y="1664374"/>
            <a:ext cx="3078154" cy="3119156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523" y="4380903"/>
            <a:ext cx="4168501" cy="1828958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5250187" y="5295382"/>
            <a:ext cx="37412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Left-hand coordinate system</a:t>
            </a:r>
          </a:p>
          <a:p>
            <a:r>
              <a:rPr lang="en-US"/>
              <a:t>thumb defines the </a:t>
            </a:r>
            <a:r>
              <a:rPr lang="en-US" i="1"/>
              <a:t>x</a:t>
            </a:r>
            <a:r>
              <a:rPr lang="en-US"/>
              <a:t>-axis</a:t>
            </a:r>
            <a:r>
              <a:rPr lang="en-US"/>
              <a:t>, </a:t>
            </a:r>
            <a:endParaRPr lang="en-US" smtClean="0"/>
          </a:p>
          <a:p>
            <a:r>
              <a:rPr lang="en-US" smtClean="0"/>
              <a:t>and </a:t>
            </a:r>
            <a:r>
              <a:rPr lang="en-US"/>
              <a:t>the pointer </a:t>
            </a:r>
            <a:r>
              <a:rPr lang="en-US"/>
              <a:t>the </a:t>
            </a:r>
            <a:r>
              <a:rPr lang="en-US" i="1" smtClean="0"/>
              <a:t>y</a:t>
            </a:r>
            <a:r>
              <a:rPr lang="en-US" smtClean="0"/>
              <a:t>-axis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10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Python</a:t>
            </a:r>
            <a:r>
              <a:rPr lang="tr-TR" dirty="0"/>
              <a:t> </a:t>
            </a:r>
            <a:r>
              <a:rPr lang="tr-TR" dirty="0" smtClean="0"/>
              <a:t> </a:t>
            </a:r>
            <a:r>
              <a:rPr lang="tr-TR" dirty="0" err="1" smtClean="0"/>
              <a:t>Membership</a:t>
            </a:r>
            <a:r>
              <a:rPr lang="tr-TR" dirty="0" smtClean="0"/>
              <a:t> </a:t>
            </a:r>
            <a:r>
              <a:rPr lang="tr-TR" err="1" smtClean="0"/>
              <a:t>and</a:t>
            </a:r>
            <a:r>
              <a:rPr lang="tr-TR" smtClean="0"/>
              <a:t> </a:t>
            </a:r>
            <a:r>
              <a:rPr lang="en-US" smtClean="0"/>
              <a:t/>
            </a:r>
            <a:br>
              <a:rPr lang="en-US" smtClean="0"/>
            </a:br>
            <a:r>
              <a:rPr lang="tr-TR" smtClean="0"/>
              <a:t>Identity </a:t>
            </a:r>
            <a:r>
              <a:rPr lang="tr-TR" dirty="0" err="1" smtClean="0"/>
              <a:t>Operators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344816" cy="2014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001787"/>
            <a:ext cx="7344816" cy="2200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905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Python</a:t>
            </a:r>
            <a:r>
              <a:rPr lang="tr-TR" dirty="0"/>
              <a:t> Image </a:t>
            </a:r>
            <a:r>
              <a:rPr lang="tr-TR" dirty="0" err="1" smtClean="0"/>
              <a:t>Operator</a:t>
            </a:r>
            <a:r>
              <a:rPr lang="tr-TR" dirty="0" smtClean="0"/>
              <a:t> </a:t>
            </a:r>
            <a:r>
              <a:rPr lang="tr-TR" dirty="0" err="1" smtClean="0"/>
              <a:t>Functions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from PIL import Image, </a:t>
            </a:r>
            <a:r>
              <a:rPr lang="en-US" dirty="0" err="1" smtClean="0"/>
              <a:t>ImageMath</a:t>
            </a:r>
            <a:endParaRPr lang="tr-TR" dirty="0" smtClean="0"/>
          </a:p>
          <a:p>
            <a:pPr>
              <a:lnSpc>
                <a:spcPct val="120000"/>
              </a:lnSpc>
            </a:pPr>
            <a:r>
              <a:rPr lang="en-US" dirty="0"/>
              <a:t>abs(</a:t>
            </a:r>
            <a:r>
              <a:rPr lang="en-US" i="1" dirty="0"/>
              <a:t>image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Absolute </a:t>
            </a:r>
            <a:r>
              <a:rPr lang="en-US" dirty="0"/>
              <a:t>value.</a:t>
            </a:r>
          </a:p>
          <a:p>
            <a:pPr>
              <a:lnSpc>
                <a:spcPct val="120000"/>
              </a:lnSpc>
            </a:pPr>
            <a:r>
              <a:rPr lang="en-US" dirty="0"/>
              <a:t>convert(</a:t>
            </a:r>
            <a:r>
              <a:rPr lang="en-US" i="1" dirty="0"/>
              <a:t>image</a:t>
            </a:r>
            <a:r>
              <a:rPr lang="en-US" dirty="0"/>
              <a:t>, </a:t>
            </a:r>
            <a:r>
              <a:rPr lang="en-US" i="1" dirty="0"/>
              <a:t>mode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Convert </a:t>
            </a:r>
            <a:r>
              <a:rPr lang="en-US" dirty="0"/>
              <a:t>image to the given mode. 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mode must be given as a string constant.</a:t>
            </a:r>
          </a:p>
          <a:p>
            <a:pPr>
              <a:lnSpc>
                <a:spcPct val="120000"/>
              </a:lnSpc>
            </a:pPr>
            <a:r>
              <a:rPr lang="en-US" dirty="0"/>
              <a:t>float(</a:t>
            </a:r>
            <a:r>
              <a:rPr lang="en-US" i="1" dirty="0"/>
              <a:t>image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Convert </a:t>
            </a:r>
            <a:r>
              <a:rPr lang="en-US" dirty="0"/>
              <a:t>image to 32-bit floating point. 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This </a:t>
            </a:r>
            <a:r>
              <a:rPr lang="en-US" dirty="0"/>
              <a:t>is equivalent to convert(image</a:t>
            </a:r>
            <a:r>
              <a:rPr lang="en-US"/>
              <a:t>, </a:t>
            </a:r>
            <a:r>
              <a:rPr lang="en-US" smtClean="0"/>
              <a:t>"F").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 err="1"/>
              <a:t>int</a:t>
            </a:r>
            <a:r>
              <a:rPr lang="en-US" dirty="0"/>
              <a:t>(</a:t>
            </a:r>
            <a:r>
              <a:rPr lang="en-US" i="1" dirty="0"/>
              <a:t>image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Convert </a:t>
            </a:r>
            <a:r>
              <a:rPr lang="en-US" dirty="0"/>
              <a:t>image to 32-bit integer. This is equivalent to convert(image</a:t>
            </a:r>
            <a:r>
              <a:rPr lang="en-US"/>
              <a:t>, </a:t>
            </a:r>
            <a:r>
              <a:rPr lang="en-US" smtClean="0"/>
              <a:t>"I").</a:t>
            </a:r>
            <a:endParaRPr lang="en-US" dirty="0"/>
          </a:p>
          <a:p>
            <a:pPr lvl="1">
              <a:lnSpc>
                <a:spcPct val="120000"/>
              </a:lnSpc>
            </a:pPr>
            <a:r>
              <a:rPr lang="en-US" dirty="0"/>
              <a:t>Note that 1-bit and 8-bit images are automatically converted to 32-bit integers if necessary to get a correct result.</a:t>
            </a:r>
          </a:p>
          <a:p>
            <a:pPr>
              <a:lnSpc>
                <a:spcPct val="120000"/>
              </a:lnSpc>
            </a:pPr>
            <a:r>
              <a:rPr lang="en-US" dirty="0"/>
              <a:t>max(</a:t>
            </a:r>
            <a:r>
              <a:rPr lang="en-US" i="1" dirty="0"/>
              <a:t>image1</a:t>
            </a:r>
            <a:r>
              <a:rPr lang="en-US" dirty="0"/>
              <a:t>, </a:t>
            </a:r>
            <a:r>
              <a:rPr lang="en-US" i="1" dirty="0"/>
              <a:t>image2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Maximum </a:t>
            </a:r>
            <a:r>
              <a:rPr lang="en-US" dirty="0"/>
              <a:t>value.</a:t>
            </a:r>
          </a:p>
          <a:p>
            <a:pPr>
              <a:lnSpc>
                <a:spcPct val="120000"/>
              </a:lnSpc>
            </a:pPr>
            <a:r>
              <a:rPr lang="en-US" dirty="0"/>
              <a:t>min(</a:t>
            </a:r>
            <a:r>
              <a:rPr lang="en-US" i="1" dirty="0"/>
              <a:t>image1</a:t>
            </a:r>
            <a:r>
              <a:rPr lang="en-US" dirty="0"/>
              <a:t>, </a:t>
            </a:r>
            <a:r>
              <a:rPr lang="en-US" i="1" dirty="0"/>
              <a:t>image2</a:t>
            </a:r>
            <a:r>
              <a:rPr lang="en-US" dirty="0" smtClean="0"/>
              <a:t>)</a:t>
            </a:r>
            <a:endParaRPr lang="tr-TR" dirty="0" smtClean="0"/>
          </a:p>
          <a:p>
            <a:pPr lvl="1">
              <a:lnSpc>
                <a:spcPct val="120000"/>
              </a:lnSpc>
            </a:pPr>
            <a:r>
              <a:rPr lang="en-US" dirty="0" smtClean="0"/>
              <a:t>Minimum </a:t>
            </a:r>
            <a:r>
              <a:rPr lang="en-US" dirty="0"/>
              <a:t>value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63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Special </a:t>
            </a:r>
            <a:r>
              <a:rPr lang="tr-TR" dirty="0" err="1" smtClean="0"/>
              <a:t>Variables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/>
              <a:t>i</a:t>
            </a:r>
            <a:r>
              <a:rPr lang="tr-TR" dirty="0" err="1" smtClean="0"/>
              <a:t>mport</a:t>
            </a:r>
            <a:r>
              <a:rPr lang="tr-TR" dirty="0" smtClean="0"/>
              <a:t> </a:t>
            </a:r>
            <a:r>
              <a:rPr lang="tr-TR" dirty="0" err="1" smtClean="0"/>
              <a:t>math</a:t>
            </a:r>
            <a:endParaRPr lang="tr-TR" dirty="0"/>
          </a:p>
          <a:p>
            <a:pPr marL="0" indent="0">
              <a:buNone/>
            </a:pPr>
            <a:r>
              <a:rPr lang="tr-TR" dirty="0"/>
              <a:t> </a:t>
            </a:r>
            <a:r>
              <a:rPr lang="tr-TR" dirty="0" smtClean="0"/>
              <a:t>   </a:t>
            </a:r>
            <a:r>
              <a:rPr lang="tr-TR" dirty="0" err="1" smtClean="0"/>
              <a:t>math.nan</a:t>
            </a:r>
            <a:endParaRPr lang="tr-TR" dirty="0" smtClean="0"/>
          </a:p>
          <a:p>
            <a:pPr marL="0" indent="0">
              <a:buNone/>
            </a:pPr>
            <a:r>
              <a:rPr lang="tr-TR" dirty="0" smtClean="0"/>
              <a:t>    </a:t>
            </a:r>
            <a:r>
              <a:rPr lang="tr-TR" dirty="0" err="1" smtClean="0"/>
              <a:t>math.pi</a:t>
            </a:r>
            <a:endParaRPr lang="tr-TR" dirty="0"/>
          </a:p>
          <a:p>
            <a:pPr marL="0" indent="0">
              <a:buNone/>
            </a:pPr>
            <a:endParaRPr lang="tr-TR" dirty="0" smtClean="0"/>
          </a:p>
          <a:p>
            <a:r>
              <a:rPr lang="tr-TR" dirty="0" err="1"/>
              <a:t>import</a:t>
            </a:r>
            <a:r>
              <a:rPr lang="tr-TR" dirty="0"/>
              <a:t> </a:t>
            </a:r>
            <a:r>
              <a:rPr lang="tr-TR" dirty="0" err="1"/>
              <a:t>sys</a:t>
            </a:r>
            <a:r>
              <a:rPr lang="tr-TR" dirty="0"/>
              <a:t> </a:t>
            </a:r>
          </a:p>
          <a:p>
            <a:pPr marL="0" indent="0">
              <a:buNone/>
            </a:pPr>
            <a:r>
              <a:rPr lang="tr-TR" dirty="0" smtClean="0"/>
              <a:t>    </a:t>
            </a:r>
            <a:r>
              <a:rPr lang="tr-TR" dirty="0" err="1" smtClean="0"/>
              <a:t>sys.float_info.epsilon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2090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7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4817364"/>
              </p:ext>
            </p:extLst>
          </p:nvPr>
        </p:nvGraphicFramePr>
        <p:xfrm>
          <a:off x="1590700" y="1916832"/>
          <a:ext cx="5962600" cy="393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CorelPhotoPaint.Image.11" r:id="rId3" imgW="4357125" imgH="2874270" progId="CorelPhotoPaint.Image.11">
                  <p:embed/>
                </p:oleObj>
              </mc:Choice>
              <mc:Fallback>
                <p:oleObj name="CorelPhotoPaint.Image.11" r:id="rId3" imgW="4357125" imgH="2874270" progId="CorelPhotoPaint.Image.11">
                  <p:embed/>
                  <p:pic>
                    <p:nvPicPr>
                      <p:cNvPr id="717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700" y="1916832"/>
                        <a:ext cx="5962600" cy="39336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</a:t>
            </a:r>
            <a:r>
              <a:rPr lang="en-US"/>
              <a:t>Type Conversion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58182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9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6800542"/>
              </p:ext>
            </p:extLst>
          </p:nvPr>
        </p:nvGraphicFramePr>
        <p:xfrm>
          <a:off x="1331640" y="2060848"/>
          <a:ext cx="6940053" cy="20469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CorelPhotoPaint.Image.11" r:id="rId3" imgW="4355232" imgH="1284463" progId="CorelPhotoPaint.Image.11">
                  <p:embed/>
                </p:oleObj>
              </mc:Choice>
              <mc:Fallback>
                <p:oleObj name="CorelPhotoPaint.Image.11" r:id="rId3" imgW="4355232" imgH="1284463" progId="CorelPhotoPaint.Image.11">
                  <p:embed/>
                  <p:pic>
                    <p:nvPicPr>
                      <p:cNvPr id="819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2060848"/>
                        <a:ext cx="6940053" cy="20469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Data Classes and Image Types </a:t>
            </a:r>
            <a:r>
              <a:rPr lang="en-US"/>
              <a:t>Conversion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338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1793800"/>
              </p:ext>
            </p:extLst>
          </p:nvPr>
        </p:nvGraphicFramePr>
        <p:xfrm>
          <a:off x="4139952" y="524308"/>
          <a:ext cx="4673004" cy="59111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5" name="CorelPhotoPaint.Image.11" r:id="rId3" imgW="4389129" imgH="5553467" progId="CorelPhotoPaint.Image.11">
                  <p:embed/>
                </p:oleObj>
              </mc:Choice>
              <mc:Fallback>
                <p:oleObj name="CorelPhotoPaint.Image.11" r:id="rId3" imgW="4389129" imgH="5553467" progId="CorelPhotoPaint.Image.11">
                  <p:embed/>
                  <p:pic>
                    <p:nvPicPr>
                      <p:cNvPr id="10242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9952" y="524308"/>
                        <a:ext cx="4673004" cy="59111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Unvan 1"/>
          <p:cNvSpPr txBox="1">
            <a:spLocks/>
          </p:cNvSpPr>
          <p:nvPr/>
        </p:nvSpPr>
        <p:spPr>
          <a:xfrm>
            <a:off x="467544" y="1340768"/>
            <a:ext cx="339472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Matrix Arithmetic Operators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0960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4"/>
          <p:cNvGraphicFramePr>
            <a:graphicFrameLocks noChangeAspect="1"/>
          </p:cNvGraphicFramePr>
          <p:nvPr/>
        </p:nvGraphicFramePr>
        <p:xfrm>
          <a:off x="2539605" y="2116932"/>
          <a:ext cx="4064794" cy="2102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9" name="CorelPhotoPaint.Image.11" r:id="rId3" imgW="4357125" imgH="2254001" progId="CorelPhotoPaint.Image.11">
                  <p:embed/>
                </p:oleObj>
              </mc:Choice>
              <mc:Fallback>
                <p:oleObj name="CorelPhotoPaint.Image.11" r:id="rId3" imgW="4357125" imgH="2254001" progId="CorelPhotoPaint.Image.11">
                  <p:embed/>
                  <p:pic>
                    <p:nvPicPr>
                      <p:cNvPr id="1126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9605" y="2116932"/>
                        <a:ext cx="4064794" cy="21026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Image Arithmetic Operators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5463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3455073"/>
              </p:ext>
            </p:extLst>
          </p:nvPr>
        </p:nvGraphicFramePr>
        <p:xfrm>
          <a:off x="1545920" y="4437112"/>
          <a:ext cx="5544617" cy="20544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CorelPhotoPaint.Image.11" r:id="rId3" imgW="4378275" imgH="1622857" progId="CorelPhotoPaint.Image.11">
                  <p:embed/>
                </p:oleObj>
              </mc:Choice>
              <mc:Fallback>
                <p:oleObj name="CorelPhotoPaint.Image.11" r:id="rId3" imgW="4378275" imgH="1622857" progId="CorelPhotoPaint.Image.11">
                  <p:embed/>
                  <p:pic>
                    <p:nvPicPr>
                      <p:cNvPr id="13314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5920" y="4437112"/>
                        <a:ext cx="5544617" cy="20544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209643"/>
              </p:ext>
            </p:extLst>
          </p:nvPr>
        </p:nvGraphicFramePr>
        <p:xfrm>
          <a:off x="3616766" y="2359497"/>
          <a:ext cx="3473771" cy="16535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" name="CorelPhotoPaint.Image.11" r:id="rId5" imgW="2657524" imgH="1264655" progId="CorelPhotoPaint.Image.11">
                  <p:embed/>
                </p:oleObj>
              </mc:Choice>
              <mc:Fallback>
                <p:oleObj name="CorelPhotoPaint.Image.11" r:id="rId5" imgW="2657524" imgH="1264655" progId="CorelPhotoPaint.Image.11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6766" y="2359497"/>
                        <a:ext cx="3473771" cy="16535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6419235"/>
              </p:ext>
            </p:extLst>
          </p:nvPr>
        </p:nvGraphicFramePr>
        <p:xfrm>
          <a:off x="1459921" y="2588170"/>
          <a:ext cx="2156845" cy="1196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" name="CorelPhotoPaint.Image.11" r:id="rId7" imgW="1732645" imgH="960122" progId="CorelPhotoPaint.Image.11">
                  <p:embed/>
                </p:oleObj>
              </mc:Choice>
              <mc:Fallback>
                <p:oleObj name="CorelPhotoPaint.Image.11" r:id="rId7" imgW="1732645" imgH="960122" progId="CorelPhotoPaint.Image.11">
                  <p:embed/>
                  <p:pic>
                    <p:nvPicPr>
                      <p:cNvPr id="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9921" y="2588170"/>
                        <a:ext cx="2156845" cy="1196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Relational and Logic Operators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07354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16524"/>
              </p:ext>
            </p:extLst>
          </p:nvPr>
        </p:nvGraphicFramePr>
        <p:xfrm>
          <a:off x="1619672" y="1556792"/>
          <a:ext cx="5596135" cy="49518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7" name="CorelPhotoPaint.Image.11" r:id="rId3" imgW="4378275" imgH="3875376" progId="CorelPhotoPaint.Image.11">
                  <p:embed/>
                </p:oleObj>
              </mc:Choice>
              <mc:Fallback>
                <p:oleObj name="CorelPhotoPaint.Image.11" r:id="rId3" imgW="4378275" imgH="3875376" progId="CorelPhotoPaint.Image.11">
                  <p:embed/>
                  <p:pic>
                    <p:nvPicPr>
                      <p:cNvPr id="1433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1556792"/>
                        <a:ext cx="5596135" cy="49518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Logical Control Functions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645611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36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1440414"/>
              </p:ext>
            </p:extLst>
          </p:nvPr>
        </p:nvGraphicFramePr>
        <p:xfrm>
          <a:off x="1979712" y="2564904"/>
          <a:ext cx="5501110" cy="3263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1" name="CorelPhotoPaint.Image.11" r:id="rId3" imgW="4389129" imgH="2602777" progId="CorelPhotoPaint.Image.11">
                  <p:embed/>
                </p:oleObj>
              </mc:Choice>
              <mc:Fallback>
                <p:oleObj name="CorelPhotoPaint.Image.11" r:id="rId3" imgW="4389129" imgH="2602777" progId="CorelPhotoPaint.Image.11">
                  <p:embed/>
                  <p:pic>
                    <p:nvPicPr>
                      <p:cNvPr id="1536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712" y="2564904"/>
                        <a:ext cx="5501110" cy="32634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Important Variables and Constants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6543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Digitization</a:t>
            </a:r>
            <a:r>
              <a:rPr lang="tr-TR" dirty="0" smtClean="0"/>
              <a:t> of An Image</a:t>
            </a:r>
            <a:endParaRPr lang="tr-T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tr-TR" dirty="0" smtClean="0"/>
                  <a:t>Filtering</a:t>
                </a:r>
              </a:p>
              <a:p>
                <a:pPr lvl="1"/>
                <a:r>
                  <a:rPr lang="en-US" smtClean="0"/>
                  <a:t>Remove high frequencies f</a:t>
                </a:r>
                <a:r>
                  <a:rPr lang="tr-TR" smtClean="0"/>
                  <a:t>or </a:t>
                </a:r>
                <a:r>
                  <a:rPr lang="tr-TR" err="1" smtClean="0"/>
                  <a:t>successful</a:t>
                </a:r>
                <a:r>
                  <a:rPr lang="tr-TR" smtClean="0"/>
                  <a:t> </a:t>
                </a:r>
                <a:r>
                  <a:rPr lang="tr-TR" smtClean="0"/>
                  <a:t>reconstruction</a:t>
                </a:r>
                <a:endParaRPr lang="en-US" smtClean="0"/>
              </a:p>
              <a:p>
                <a:pPr marL="457200" lvl="1" indent="0" algn="ctr">
                  <a:buNone/>
                </a:pPr>
                <a:r>
                  <a:rPr lang="tr-TR" smtClean="0"/>
                  <a:t> </a:t>
                </a:r>
                <a:r>
                  <a:rPr lang="tr-TR" dirty="0" err="1" smtClean="0"/>
                  <a:t>f</a:t>
                </a:r>
                <a:r>
                  <a:rPr lang="tr-TR" baseline="-25000" dirty="0" err="1" smtClean="0"/>
                  <a:t>s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tr-TR" b="0" i="0" dirty="0" smtClean="0"/>
                      <m:t>f</m:t>
                    </m:r>
                  </m:oMath>
                </a14:m>
                <a:r>
                  <a:rPr lang="tr-TR" baseline="-25000" dirty="0" smtClean="0"/>
                  <a:t>max</a:t>
                </a:r>
              </a:p>
              <a:p>
                <a:r>
                  <a:rPr lang="tr-TR" dirty="0" err="1" smtClean="0"/>
                  <a:t>Sampling</a:t>
                </a:r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smtClean="0"/>
                  <a:t>Tak</a:t>
                </a:r>
                <a:r>
                  <a:rPr lang="en-US" smtClean="0"/>
                  <a:t>e </a:t>
                </a:r>
                <a:r>
                  <a:rPr lang="tr-TR" smtClean="0"/>
                  <a:t>samples </a:t>
                </a:r>
                <a:r>
                  <a:rPr lang="tr-TR" dirty="0" smtClean="0"/>
                  <a:t>at </a:t>
                </a:r>
                <a:r>
                  <a:rPr lang="tr-TR" dirty="0" err="1" smtClean="0"/>
                  <a:t>specific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intervals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from</a:t>
                </a:r>
                <a:r>
                  <a:rPr lang="tr-TR" dirty="0" smtClean="0"/>
                  <a:t> 2-D </a:t>
                </a:r>
                <a:r>
                  <a:rPr lang="tr-TR" dirty="0" err="1" smtClean="0"/>
                  <a:t>spatial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plane</a:t>
                </a:r>
                <a:endParaRPr lang="tr-TR" dirty="0" smtClean="0"/>
              </a:p>
              <a:p>
                <a:r>
                  <a:rPr lang="tr-TR" dirty="0" err="1" smtClean="0"/>
                  <a:t>Quantization</a:t>
                </a:r>
                <a:endParaRPr lang="tr-TR" dirty="0" smtClean="0"/>
              </a:p>
              <a:p>
                <a:pPr lvl="1">
                  <a:spcAft>
                    <a:spcPts val="600"/>
                  </a:spcAft>
                </a:pPr>
                <a:r>
                  <a:rPr lang="tr-TR" smtClean="0"/>
                  <a:t>Adjust intensities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have</a:t>
                </a:r>
                <a:r>
                  <a:rPr lang="tr-TR" dirty="0" smtClean="0"/>
                  <a:t> </a:t>
                </a:r>
                <a:r>
                  <a:rPr lang="tr-TR" err="1" smtClean="0"/>
                  <a:t>specific</a:t>
                </a:r>
                <a:r>
                  <a:rPr lang="tr-TR" smtClean="0"/>
                  <a:t> </a:t>
                </a:r>
                <a:r>
                  <a:rPr lang="en-US" smtClean="0"/>
                  <a:t>quantized </a:t>
                </a:r>
                <a:r>
                  <a:rPr lang="tr-TR" smtClean="0"/>
                  <a:t>values</a:t>
                </a:r>
                <a:endParaRPr lang="tr-TR" dirty="0"/>
              </a:p>
              <a:p>
                <a:r>
                  <a:rPr lang="tr-TR" dirty="0" err="1" smtClean="0"/>
                  <a:t>Digitization</a:t>
                </a:r>
                <a:endParaRPr lang="tr-TR" dirty="0" smtClean="0"/>
              </a:p>
              <a:p>
                <a:pPr lvl="1"/>
                <a:r>
                  <a:rPr lang="tr-TR" smtClean="0"/>
                  <a:t>Convert </a:t>
                </a:r>
                <a:r>
                  <a:rPr lang="tr-TR" dirty="0" err="1" smtClean="0"/>
                  <a:t>the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intensity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values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to</a:t>
                </a:r>
                <a:r>
                  <a:rPr lang="tr-TR" dirty="0" smtClean="0"/>
                  <a:t> </a:t>
                </a:r>
                <a:r>
                  <a:rPr lang="tr-TR" dirty="0" err="1" smtClean="0"/>
                  <a:t>digital</a:t>
                </a:r>
                <a:r>
                  <a:rPr lang="tr-TR" dirty="0" smtClean="0"/>
                  <a:t> form</a:t>
                </a:r>
              </a:p>
            </p:txBody>
          </p:sp>
        </mc:Choice>
        <mc:Fallback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81" t="-3504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362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6509546"/>
              </p:ext>
            </p:extLst>
          </p:nvPr>
        </p:nvGraphicFramePr>
        <p:xfrm>
          <a:off x="1547664" y="1988840"/>
          <a:ext cx="5767793" cy="3599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CorelPhotoPaint.Image.11" r:id="rId3" imgW="4378275" imgH="2732422" progId="CorelPhotoPaint.Image.11">
                  <p:embed/>
                </p:oleObj>
              </mc:Choice>
              <mc:Fallback>
                <p:oleObj name="CorelPhotoPaint.Image.11" r:id="rId3" imgW="4378275" imgH="2732422" progId="CorelPhotoPaint.Image.11">
                  <p:embed/>
                  <p:pic>
                    <p:nvPicPr>
                      <p:cNvPr id="16386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1988840"/>
                        <a:ext cx="5767793" cy="3599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Unvan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Matlab Flow Control Statements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096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tr-TR" dirty="0" smtClean="0"/>
              <a:t>Image Enhancement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145" y="1873400"/>
            <a:ext cx="2610975" cy="327375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1873400"/>
            <a:ext cx="2610975" cy="3273750"/>
          </a:xfrm>
          <a:prstGeom prst="rect">
            <a:avLst/>
          </a:prstGeom>
        </p:spPr>
      </p:pic>
      <p:sp>
        <p:nvSpPr>
          <p:cNvPr id="8" name="Metin kutusu 7"/>
          <p:cNvSpPr txBox="1"/>
          <p:nvPr/>
        </p:nvSpPr>
        <p:spPr>
          <a:xfrm>
            <a:off x="2179865" y="5329712"/>
            <a:ext cx="1245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Dark </a:t>
            </a:r>
            <a:r>
              <a:rPr lang="tr-TR" dirty="0" err="1" smtClean="0"/>
              <a:t>image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5171279" y="5329712"/>
            <a:ext cx="2616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Image </a:t>
            </a:r>
            <a:r>
              <a:rPr lang="tr-TR" dirty="0" err="1" smtClean="0"/>
              <a:t>after</a:t>
            </a:r>
            <a:r>
              <a:rPr lang="tr-TR" dirty="0" smtClean="0"/>
              <a:t> </a:t>
            </a:r>
            <a:r>
              <a:rPr lang="tr-TR" dirty="0" err="1" smtClean="0"/>
              <a:t>enhancement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5922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Pixelwise</a:t>
            </a:r>
            <a:r>
              <a:rPr lang="tr-TR" dirty="0" smtClean="0"/>
              <a:t> Operations: </a:t>
            </a:r>
            <a:br>
              <a:rPr lang="tr-TR" dirty="0" smtClean="0"/>
            </a:br>
            <a:r>
              <a:rPr lang="tr-TR" dirty="0" err="1" smtClean="0"/>
              <a:t>Illumination</a:t>
            </a:r>
            <a:r>
              <a:rPr lang="tr-TR" dirty="0" smtClean="0"/>
              <a:t> </a:t>
            </a:r>
            <a:r>
              <a:rPr lang="tr-TR" dirty="0" err="1" smtClean="0"/>
              <a:t>Adjustment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88840"/>
          </a:xfrm>
        </p:spPr>
        <p:txBody>
          <a:bodyPr>
            <a:normAutofit lnSpcReduction="10000"/>
          </a:bodyPr>
          <a:lstStyle/>
          <a:p>
            <a:r>
              <a:rPr lang="tr-TR" altLang="tr-TR" dirty="0" smtClean="0"/>
              <a:t>General form:	</a:t>
            </a:r>
            <a:r>
              <a:rPr lang="en-US" altLang="tr-TR" dirty="0" smtClean="0"/>
              <a:t>g(</a:t>
            </a:r>
            <a:r>
              <a:rPr lang="en-US" altLang="tr-TR" dirty="0" err="1" smtClean="0"/>
              <a:t>x,y</a:t>
            </a:r>
            <a:r>
              <a:rPr lang="en-US" altLang="tr-TR" dirty="0" smtClean="0"/>
              <a:t>)=T[f(</a:t>
            </a:r>
            <a:r>
              <a:rPr lang="en-US" altLang="tr-TR" dirty="0" err="1" smtClean="0"/>
              <a:t>x,y</a:t>
            </a:r>
            <a:r>
              <a:rPr lang="en-US" altLang="tr-TR" dirty="0" smtClean="0"/>
              <a:t>)]</a:t>
            </a:r>
            <a:endParaRPr lang="tr-TR" altLang="tr-TR" dirty="0" smtClean="0"/>
          </a:p>
          <a:p>
            <a:r>
              <a:rPr lang="tr-TR" dirty="0" err="1" smtClean="0"/>
              <a:t>Add</a:t>
            </a:r>
            <a:r>
              <a:rPr lang="tr-TR" dirty="0" smtClean="0"/>
              <a:t> </a:t>
            </a:r>
            <a:r>
              <a:rPr lang="tr-TR" dirty="0" err="1" smtClean="0"/>
              <a:t>to</a:t>
            </a:r>
            <a:r>
              <a:rPr lang="tr-TR" dirty="0" smtClean="0"/>
              <a:t> </a:t>
            </a:r>
            <a:r>
              <a:rPr lang="tr-TR" dirty="0" err="1" smtClean="0"/>
              <a:t>or</a:t>
            </a:r>
            <a:r>
              <a:rPr lang="tr-TR" dirty="0" smtClean="0"/>
              <a:t> </a:t>
            </a:r>
            <a:r>
              <a:rPr lang="tr-TR" dirty="0" err="1" smtClean="0"/>
              <a:t>subtract</a:t>
            </a:r>
            <a:r>
              <a:rPr lang="tr-TR" dirty="0" smtClean="0"/>
              <a:t> </a:t>
            </a:r>
            <a:r>
              <a:rPr lang="tr-TR" dirty="0" err="1" smtClean="0"/>
              <a:t>from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intensities</a:t>
            </a:r>
            <a:r>
              <a:rPr lang="tr-TR" dirty="0" smtClean="0"/>
              <a:t> </a:t>
            </a:r>
            <a:r>
              <a:rPr lang="tr-TR" dirty="0"/>
              <a:t>f(</a:t>
            </a:r>
            <a:r>
              <a:rPr lang="tr-TR" dirty="0" err="1"/>
              <a:t>x,y</a:t>
            </a:r>
            <a:r>
              <a:rPr lang="tr-TR" dirty="0" smtClean="0"/>
              <a:t>) a </a:t>
            </a:r>
            <a:r>
              <a:rPr lang="tr-TR" dirty="0" err="1" smtClean="0"/>
              <a:t>constant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b</a:t>
            </a:r>
          </a:p>
          <a:p>
            <a:pPr marL="0" indent="0">
              <a:buNone/>
            </a:pPr>
            <a:r>
              <a:rPr lang="tr-TR" dirty="0"/>
              <a:t>	 </a:t>
            </a:r>
            <a:r>
              <a:rPr lang="tr-TR" dirty="0" smtClean="0"/>
              <a:t>g(</a:t>
            </a:r>
            <a:r>
              <a:rPr lang="tr-TR" dirty="0" err="1" smtClean="0"/>
              <a:t>x,y</a:t>
            </a:r>
            <a:r>
              <a:rPr lang="tr-TR" dirty="0"/>
              <a:t>) </a:t>
            </a:r>
            <a:r>
              <a:rPr lang="tr-TR" dirty="0" smtClean="0"/>
              <a:t>=</a:t>
            </a:r>
            <a:r>
              <a:rPr lang="tr-TR" dirty="0"/>
              <a:t> f(</a:t>
            </a:r>
            <a:r>
              <a:rPr lang="tr-TR" dirty="0" err="1"/>
              <a:t>x,y</a:t>
            </a:r>
            <a:r>
              <a:rPr lang="tr-TR" dirty="0"/>
              <a:t>) </a:t>
            </a:r>
            <a:r>
              <a:rPr lang="tr-TR" dirty="0" smtClean="0"/>
              <a:t>+b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125336"/>
            <a:ext cx="2320867" cy="2328000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567" y="4108168"/>
            <a:ext cx="2320867" cy="23280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934" y="4125336"/>
            <a:ext cx="2320867" cy="2328000"/>
          </a:xfrm>
          <a:prstGeom prst="rect">
            <a:avLst/>
          </a:prstGeom>
        </p:spPr>
      </p:pic>
      <p:sp>
        <p:nvSpPr>
          <p:cNvPr id="11" name="Metin kutusu 10"/>
          <p:cNvSpPr txBox="1"/>
          <p:nvPr/>
        </p:nvSpPr>
        <p:spPr>
          <a:xfrm>
            <a:off x="1259632" y="371731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Original</a:t>
            </a:r>
            <a:endParaRPr lang="tr-TR" dirty="0"/>
          </a:p>
        </p:txBody>
      </p:sp>
      <p:sp>
        <p:nvSpPr>
          <p:cNvPr id="12" name="Metin kutusu 11"/>
          <p:cNvSpPr txBox="1"/>
          <p:nvPr/>
        </p:nvSpPr>
        <p:spPr>
          <a:xfrm>
            <a:off x="6945747" y="364361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B=+50</a:t>
            </a:r>
            <a:endParaRPr lang="tr-TR" dirty="0"/>
          </a:p>
        </p:txBody>
      </p:sp>
      <p:sp>
        <p:nvSpPr>
          <p:cNvPr id="13" name="Metin kutusu 12"/>
          <p:cNvSpPr txBox="1"/>
          <p:nvPr/>
        </p:nvSpPr>
        <p:spPr>
          <a:xfrm>
            <a:off x="3979777" y="3647555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B=-50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2744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Pixelwise</a:t>
            </a:r>
            <a:r>
              <a:rPr lang="tr-TR" dirty="0" smtClean="0"/>
              <a:t> Operations: </a:t>
            </a:r>
            <a:br>
              <a:rPr lang="tr-TR" dirty="0" smtClean="0"/>
            </a:br>
            <a:r>
              <a:rPr lang="tr-TR" dirty="0" err="1" smtClean="0"/>
              <a:t>Contrast</a:t>
            </a:r>
            <a:r>
              <a:rPr lang="tr-TR" dirty="0" smtClean="0"/>
              <a:t> </a:t>
            </a:r>
            <a:r>
              <a:rPr lang="tr-TR" dirty="0" err="1" smtClean="0"/>
              <a:t>Adjustment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tr-TR" dirty="0" err="1" smtClean="0"/>
              <a:t>Multiply</a:t>
            </a:r>
            <a:r>
              <a:rPr lang="tr-TR" dirty="0" smtClean="0"/>
              <a:t> </a:t>
            </a:r>
            <a:r>
              <a:rPr lang="tr-TR" dirty="0" err="1" smtClean="0"/>
              <a:t>image</a:t>
            </a:r>
            <a:r>
              <a:rPr lang="tr-TR" dirty="0" smtClean="0"/>
              <a:t> </a:t>
            </a:r>
            <a:r>
              <a:rPr lang="tr-TR" dirty="0" err="1" smtClean="0"/>
              <a:t>intensities</a:t>
            </a:r>
            <a:r>
              <a:rPr lang="tr-TR" dirty="0" smtClean="0"/>
              <a:t> </a:t>
            </a:r>
            <a:r>
              <a:rPr lang="tr-TR" dirty="0"/>
              <a:t>f(</a:t>
            </a:r>
            <a:r>
              <a:rPr lang="tr-TR" dirty="0" err="1"/>
              <a:t>x,y</a:t>
            </a:r>
            <a:r>
              <a:rPr lang="tr-TR" dirty="0" smtClean="0"/>
              <a:t>) a </a:t>
            </a:r>
            <a:r>
              <a:rPr lang="tr-TR" dirty="0" err="1" smtClean="0"/>
              <a:t>constant</a:t>
            </a:r>
            <a:r>
              <a:rPr lang="tr-TR" dirty="0" smtClean="0"/>
              <a:t> </a:t>
            </a:r>
            <a:r>
              <a:rPr lang="tr-TR" dirty="0" err="1" smtClean="0"/>
              <a:t>number</a:t>
            </a:r>
            <a:r>
              <a:rPr lang="tr-TR" dirty="0" smtClean="0"/>
              <a:t> a</a:t>
            </a:r>
          </a:p>
          <a:p>
            <a:pPr marL="0" indent="0">
              <a:buNone/>
            </a:pPr>
            <a:r>
              <a:rPr lang="tr-TR" dirty="0"/>
              <a:t>	 </a:t>
            </a:r>
            <a:r>
              <a:rPr lang="tr-TR" dirty="0" smtClean="0"/>
              <a:t>g(</a:t>
            </a:r>
            <a:r>
              <a:rPr lang="tr-TR" dirty="0" err="1" smtClean="0"/>
              <a:t>x,y</a:t>
            </a:r>
            <a:r>
              <a:rPr lang="tr-TR" dirty="0"/>
              <a:t>) </a:t>
            </a:r>
            <a:r>
              <a:rPr lang="tr-TR" dirty="0" smtClean="0"/>
              <a:t>=</a:t>
            </a:r>
            <a:r>
              <a:rPr lang="tr-TR" dirty="0"/>
              <a:t> </a:t>
            </a:r>
            <a:r>
              <a:rPr lang="tr-TR" dirty="0" smtClean="0"/>
              <a:t>af(</a:t>
            </a:r>
            <a:r>
              <a:rPr lang="tr-TR" dirty="0" err="1" smtClean="0"/>
              <a:t>x,y</a:t>
            </a:r>
            <a:r>
              <a:rPr lang="tr-TR" dirty="0" smtClean="0"/>
              <a:t>)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1259632" y="3356992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 smtClean="0"/>
              <a:t>Original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450" y="3747843"/>
            <a:ext cx="2320867" cy="2328000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719" y="3726324"/>
            <a:ext cx="2320867" cy="2328000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988" y="3706839"/>
            <a:ext cx="2320867" cy="2328000"/>
          </a:xfrm>
          <a:prstGeom prst="rect">
            <a:avLst/>
          </a:prstGeom>
        </p:spPr>
      </p:pic>
      <p:sp>
        <p:nvSpPr>
          <p:cNvPr id="9" name="Metin kutusu 8"/>
          <p:cNvSpPr txBox="1"/>
          <p:nvPr/>
        </p:nvSpPr>
        <p:spPr>
          <a:xfrm>
            <a:off x="4230825" y="341970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 &lt;1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945323" y="3419708"/>
            <a:ext cx="580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 &gt;1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47216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Pixelwise</a:t>
            </a:r>
            <a:r>
              <a:rPr lang="tr-TR" dirty="0" smtClean="0"/>
              <a:t> Operations: </a:t>
            </a:r>
            <a:br>
              <a:rPr lang="tr-TR" dirty="0" smtClean="0"/>
            </a:br>
            <a:r>
              <a:rPr lang="tr-TR" dirty="0" err="1" smtClean="0"/>
              <a:t>Illumination</a:t>
            </a:r>
            <a:r>
              <a:rPr lang="tr-TR" dirty="0" smtClean="0"/>
              <a:t> &amp; </a:t>
            </a:r>
            <a:r>
              <a:rPr lang="tr-TR" dirty="0" err="1" smtClean="0"/>
              <a:t>Contrast</a:t>
            </a:r>
            <a:r>
              <a:rPr lang="tr-TR" dirty="0" smtClean="0"/>
              <a:t> </a:t>
            </a:r>
            <a:r>
              <a:rPr lang="tr-TR" dirty="0" err="1" smtClean="0"/>
              <a:t>Adjustment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tr-TR" dirty="0"/>
          </a:p>
          <a:p>
            <a:pPr marL="0" indent="0">
              <a:buNone/>
            </a:pPr>
            <a:r>
              <a:rPr lang="tr-TR" dirty="0" smtClean="0"/>
              <a:t> 	g(</a:t>
            </a:r>
            <a:r>
              <a:rPr lang="tr-TR" dirty="0" err="1" smtClean="0"/>
              <a:t>x,y</a:t>
            </a:r>
            <a:r>
              <a:rPr lang="tr-TR" dirty="0"/>
              <a:t>) </a:t>
            </a:r>
            <a:r>
              <a:rPr lang="tr-TR" dirty="0" smtClean="0"/>
              <a:t>=</a:t>
            </a:r>
            <a:r>
              <a:rPr lang="tr-TR" dirty="0"/>
              <a:t> </a:t>
            </a:r>
            <a:r>
              <a:rPr lang="tr-TR" dirty="0" smtClean="0"/>
              <a:t>af(</a:t>
            </a:r>
            <a:r>
              <a:rPr lang="tr-TR" dirty="0" err="1" smtClean="0"/>
              <a:t>x,y</a:t>
            </a:r>
            <a:r>
              <a:rPr lang="tr-TR" dirty="0"/>
              <a:t>) </a:t>
            </a:r>
            <a:r>
              <a:rPr lang="tr-TR" dirty="0" smtClean="0"/>
              <a:t>+b</a:t>
            </a:r>
            <a:endParaRPr lang="tr-TR" dirty="0"/>
          </a:p>
        </p:txBody>
      </p:sp>
      <p:pic>
        <p:nvPicPr>
          <p:cNvPr id="6" name="Resi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05" y="3212976"/>
            <a:ext cx="3472995" cy="3483669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871" y="3212976"/>
            <a:ext cx="3440931" cy="3451506"/>
          </a:xfrm>
          <a:prstGeom prst="rect">
            <a:avLst/>
          </a:prstGeom>
        </p:spPr>
      </p:pic>
      <p:pic>
        <p:nvPicPr>
          <p:cNvPr id="8" name="Resi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680" y="1468314"/>
            <a:ext cx="32004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57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/>
              <a:t>Pixelwise</a:t>
            </a:r>
            <a:r>
              <a:rPr lang="tr-TR" dirty="0"/>
              <a:t> Operations: </a:t>
            </a:r>
            <a:br>
              <a:rPr lang="tr-TR" dirty="0"/>
            </a:br>
            <a:r>
              <a:rPr lang="tr-TR" dirty="0" smtClean="0"/>
              <a:t>Simple </a:t>
            </a:r>
            <a:r>
              <a:rPr lang="tr-TR" dirty="0" err="1" smtClean="0"/>
              <a:t>Thresholding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tr-TR" dirty="0" smtClean="0"/>
                  <a:t>	</a:t>
                </a:r>
              </a:p>
              <a:p>
                <a:pPr marL="0" indent="0">
                  <a:buNone/>
                </a:pPr>
                <a:r>
                  <a:rPr lang="tr-TR" dirty="0"/>
                  <a:t>	</a:t>
                </a:r>
                <a:r>
                  <a:rPr lang="tr-TR" dirty="0" smtClean="0"/>
                  <a:t>g(</a:t>
                </a:r>
                <a:r>
                  <a:rPr lang="tr-TR" dirty="0" err="1" smtClean="0"/>
                  <a:t>x,y</a:t>
                </a:r>
                <a:r>
                  <a:rPr lang="tr-TR" dirty="0"/>
                  <a:t>) = </a:t>
                </a:r>
                <a:r>
                  <a:rPr lang="tr-TR" dirty="0" smtClean="0"/>
                  <a:t>f(</a:t>
                </a:r>
                <a:r>
                  <a:rPr lang="tr-TR" dirty="0" err="1" smtClean="0"/>
                  <a:t>x,y</a:t>
                </a:r>
                <a:r>
                  <a:rPr lang="tr-TR" dirty="0" smtClean="0"/>
                  <a:t>)</a:t>
                </a:r>
                <a14:m>
                  <m:oMath xmlns:m="http://schemas.openxmlformats.org/officeDocument/2006/math">
                    <m:r>
                      <a:rPr lang="tr-T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tr-T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tr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Resi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563" y="1599581"/>
            <a:ext cx="2676525" cy="1724025"/>
          </a:xfrm>
          <a:prstGeom prst="rect">
            <a:avLst/>
          </a:prstGeom>
        </p:spPr>
      </p:pic>
      <p:pic>
        <p:nvPicPr>
          <p:cNvPr id="9" name="Resi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688" y="3798163"/>
            <a:ext cx="2320867" cy="2328000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3798163"/>
            <a:ext cx="2460322" cy="225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4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Pixelwise</a:t>
            </a:r>
            <a:r>
              <a:rPr lang="tr-TR" dirty="0" smtClean="0"/>
              <a:t> Operations:</a:t>
            </a:r>
            <a:r>
              <a:rPr lang="en-US" dirty="0" smtClean="0"/>
              <a:t> Logarithmic and Gamma Transformations</a:t>
            </a:r>
            <a:endParaRPr lang="tr-T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İçerik Yer Tutucusu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772816"/>
                <a:ext cx="8229600" cy="4968552"/>
              </a:xfrm>
            </p:spPr>
            <p:txBody>
              <a:bodyPr>
                <a:normAutofit/>
              </a:bodyPr>
              <a:lstStyle/>
              <a:p>
                <a:r>
                  <a:rPr lang="tr-TR" altLang="tr-TR" dirty="0" err="1" smtClean="0"/>
                  <a:t>Logarithmic</a:t>
                </a:r>
                <a:r>
                  <a:rPr lang="tr-TR" altLang="tr-TR" dirty="0" smtClean="0"/>
                  <a:t> </a:t>
                </a:r>
                <a:r>
                  <a:rPr lang="tr-TR" altLang="tr-TR" dirty="0" err="1" smtClean="0"/>
                  <a:t>transformations</a:t>
                </a:r>
                <a:r>
                  <a:rPr lang="tr-TR" altLang="tr-TR" dirty="0" smtClean="0"/>
                  <a:t> g</a:t>
                </a:r>
                <a:r>
                  <a:rPr lang="tr-TR" altLang="tr-TR" dirty="0"/>
                  <a:t>= </a:t>
                </a:r>
                <a:r>
                  <a:rPr lang="tr-TR" altLang="tr-TR" dirty="0" smtClean="0"/>
                  <a:t>c*</a:t>
                </a:r>
                <a:r>
                  <a:rPr lang="tr-TR" altLang="tr-TR" dirty="0" err="1" smtClean="0"/>
                  <a:t>log</a:t>
                </a:r>
                <a:r>
                  <a:rPr lang="tr-TR" altLang="tr-TR" dirty="0" smtClean="0"/>
                  <a:t>(1+f(</a:t>
                </a:r>
                <a:r>
                  <a:rPr lang="tr-TR" altLang="tr-TR" dirty="0" err="1" smtClean="0"/>
                  <a:t>x,y</a:t>
                </a:r>
                <a:r>
                  <a:rPr lang="tr-TR" altLang="tr-TR" dirty="0" smtClean="0"/>
                  <a:t>))</a:t>
                </a:r>
                <a:endParaRPr lang="en-US" altLang="tr-TR" dirty="0"/>
              </a:p>
              <a:p>
                <a:r>
                  <a:rPr lang="tr-TR" altLang="tr-TR" dirty="0" smtClean="0"/>
                  <a:t>Gamma </a:t>
                </a:r>
                <a:r>
                  <a:rPr lang="tr-TR" altLang="tr-TR" dirty="0" err="1"/>
                  <a:t>corrections</a:t>
                </a:r>
                <a:r>
                  <a:rPr lang="tr-TR" altLang="tr-TR" dirty="0"/>
                  <a:t> g= c*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tr-TR" altLang="tr-T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tr-TR" altLang="tr-TR" dirty="0"/>
                          <m:t>f</m:t>
                        </m:r>
                        <m:r>
                          <m:rPr>
                            <m:nor/>
                          </m:rPr>
                          <a:rPr lang="tr-TR" altLang="tr-TR" dirty="0"/>
                          <m:t>(</m:t>
                        </m:r>
                        <m:r>
                          <m:rPr>
                            <m:nor/>
                          </m:rPr>
                          <a:rPr lang="tr-TR" altLang="tr-TR" dirty="0"/>
                          <m:t>x</m:t>
                        </m:r>
                        <m:r>
                          <m:rPr>
                            <m:nor/>
                          </m:rPr>
                          <a:rPr lang="tr-TR" altLang="tr-TR" dirty="0"/>
                          <m:t>,</m:t>
                        </m:r>
                        <m:r>
                          <m:rPr>
                            <m:nor/>
                          </m:rPr>
                          <a:rPr lang="tr-TR" altLang="tr-TR" dirty="0"/>
                          <m:t>y</m:t>
                        </m:r>
                        <m:r>
                          <m:rPr>
                            <m:nor/>
                          </m:rPr>
                          <a:rPr lang="tr-TR" altLang="tr-TR" dirty="0"/>
                          <m:t>)</m:t>
                        </m:r>
                      </m:e>
                      <m:sup>
                        <m:r>
                          <a:rPr lang="tr-TR" altLang="tr-TR">
                            <a:latin typeface="Cambria Math" panose="02040503050406030204" pitchFamily="18" charset="0"/>
                          </a:rPr>
                          <m:t>𝛾</m:t>
                        </m:r>
                      </m:sup>
                    </m:sSup>
                  </m:oMath>
                </a14:m>
                <a:endParaRPr lang="tr-TR" altLang="tr-TR" dirty="0"/>
              </a:p>
              <a:p>
                <a:pPr marL="0" indent="0">
                  <a:buNone/>
                </a:pPr>
                <a:endParaRPr lang="tr-TR" dirty="0" smtClean="0"/>
              </a:p>
              <a:p>
                <a:pPr marL="0" indent="0">
                  <a:buNone/>
                </a:pPr>
                <a:endParaRPr lang="en-US" altLang="tr-TR" dirty="0"/>
              </a:p>
              <a:p>
                <a:pPr marL="0" indent="0">
                  <a:buNone/>
                </a:pPr>
                <a:endParaRPr lang="tr-TR" dirty="0"/>
              </a:p>
            </p:txBody>
          </p:sp>
        </mc:Choice>
        <mc:Fallback xmlns="">
          <p:sp>
            <p:nvSpPr>
              <p:cNvPr id="3" name="İçerik Yer Tutucus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772816"/>
                <a:ext cx="8229600" cy="4968552"/>
              </a:xfrm>
              <a:blipFill>
                <a:blip r:embed="rId3"/>
                <a:stretch>
                  <a:fillRect l="-1704" t="-1595" r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33" y="3091077"/>
            <a:ext cx="3898776" cy="365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>
            <a:lum bright="-4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26" y="3091077"/>
            <a:ext cx="3933350" cy="3638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243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Python</a:t>
            </a:r>
            <a:r>
              <a:rPr lang="tr-TR" dirty="0" smtClean="0"/>
              <a:t> </a:t>
            </a:r>
            <a:r>
              <a:rPr lang="tr-TR" dirty="0" err="1" smtClean="0"/>
              <a:t>Adjusting</a:t>
            </a:r>
            <a:r>
              <a:rPr lang="tr-TR" dirty="0" smtClean="0"/>
              <a:t> Image </a:t>
            </a:r>
            <a:r>
              <a:rPr lang="tr-TR" dirty="0" err="1" smtClean="0"/>
              <a:t>Intensities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 err="1"/>
              <a:t>def</a:t>
            </a:r>
            <a:r>
              <a:rPr lang="en-US" sz="2000" dirty="0"/>
              <a:t> </a:t>
            </a:r>
            <a:r>
              <a:rPr lang="en-US" sz="2000" dirty="0" err="1"/>
              <a:t>imadjust</a:t>
            </a:r>
            <a:r>
              <a:rPr lang="en-US" sz="2000" dirty="0"/>
              <a:t>(</a:t>
            </a:r>
            <a:r>
              <a:rPr lang="en-US" sz="2000" dirty="0" err="1"/>
              <a:t>x,a,b,c,d,gamma</a:t>
            </a:r>
            <a:r>
              <a:rPr lang="en-US" sz="2000" dirty="0"/>
              <a:t>=1):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smtClean="0"/>
              <a:t># Similar to imadjust in Matlab. </a:t>
            </a:r>
            <a:endParaRPr lang="tr-TR" sz="2000" smtClean="0"/>
          </a:p>
          <a:p>
            <a:pPr marL="990600" lvl="1" indent="0">
              <a:buNone/>
            </a:pPr>
            <a:r>
              <a:rPr lang="en-US" sz="2000" smtClean="0"/>
              <a:t># </a:t>
            </a:r>
            <a:r>
              <a:rPr lang="en-US" sz="2000" dirty="0"/>
              <a:t>Converts an image range from [</a:t>
            </a:r>
            <a:r>
              <a:rPr lang="en-US" sz="2000" dirty="0" err="1"/>
              <a:t>a,b</a:t>
            </a:r>
            <a:r>
              <a:rPr lang="en-US" sz="2000" dirty="0"/>
              <a:t>] to [</a:t>
            </a:r>
            <a:r>
              <a:rPr lang="en-US" sz="2000" dirty="0" err="1"/>
              <a:t>c,d</a:t>
            </a:r>
            <a:r>
              <a:rPr lang="en-US" sz="2000" dirty="0" smtClean="0"/>
              <a:t>].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# </a:t>
            </a:r>
            <a:r>
              <a:rPr lang="en-US" sz="2000" dirty="0"/>
              <a:t>The Equation of a line can be used for this transformation: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# </a:t>
            </a:r>
            <a:r>
              <a:rPr lang="en-US" sz="2000" dirty="0"/>
              <a:t>y=((d-c)/(b-a))*(x-a)+c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# </a:t>
            </a:r>
            <a:r>
              <a:rPr lang="en-US" sz="2000" dirty="0"/>
              <a:t>However, it is better to use a more generalized equation: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smtClean="0"/>
              <a:t># </a:t>
            </a:r>
            <a:r>
              <a:rPr lang="en-US" sz="2000" dirty="0"/>
              <a:t>If gamma is equal to 1, then the line equation is used.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# </a:t>
            </a:r>
            <a:r>
              <a:rPr lang="en-US" sz="2000" dirty="0"/>
              <a:t>When gamma is not equal to 1, then the transformation is not linear.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y </a:t>
            </a:r>
            <a:r>
              <a:rPr lang="en-US" sz="2000" dirty="0"/>
              <a:t>= (((x - a) / (b - a)) ** gamma) * (d - c) + c </a:t>
            </a:r>
            <a:endParaRPr lang="tr-TR" sz="2000" dirty="0" smtClean="0"/>
          </a:p>
          <a:p>
            <a:pPr marL="990600" lvl="1" indent="0">
              <a:buNone/>
            </a:pPr>
            <a:r>
              <a:rPr lang="en-US" sz="2000" dirty="0" smtClean="0"/>
              <a:t>return </a:t>
            </a:r>
            <a:r>
              <a:rPr lang="en-US" sz="2000" dirty="0"/>
              <a:t>y</a:t>
            </a:r>
            <a:endParaRPr lang="en-US" altLang="tr-TR" sz="2000" dirty="0">
              <a:latin typeface="Arial" panose="020B0604020202020204" pitchFamily="34" charset="0"/>
            </a:endParaRPr>
          </a:p>
          <a:p>
            <a:endParaRPr lang="tr-TR" sz="2400" dirty="0"/>
          </a:p>
        </p:txBody>
      </p:sp>
      <p:cxnSp>
        <p:nvCxnSpPr>
          <p:cNvPr id="5" name="Düz Ok Bağlayıcısı 4"/>
          <p:cNvCxnSpPr/>
          <p:nvPr/>
        </p:nvCxnSpPr>
        <p:spPr>
          <a:xfrm>
            <a:off x="7092280" y="2412901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Düz Ok Bağlayıcısı 5"/>
          <p:cNvCxnSpPr/>
          <p:nvPr/>
        </p:nvCxnSpPr>
        <p:spPr>
          <a:xfrm flipV="1">
            <a:off x="7092280" y="1340768"/>
            <a:ext cx="0" cy="1072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Metin kutusu 7"/>
          <p:cNvSpPr txBox="1"/>
          <p:nvPr/>
        </p:nvSpPr>
        <p:spPr>
          <a:xfrm>
            <a:off x="7232675" y="234472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</a:t>
            </a:r>
            <a:endParaRPr lang="tr-TR" dirty="0"/>
          </a:p>
        </p:txBody>
      </p:sp>
      <p:sp>
        <p:nvSpPr>
          <p:cNvPr id="9" name="Metin kutusu 8"/>
          <p:cNvSpPr txBox="1"/>
          <p:nvPr/>
        </p:nvSpPr>
        <p:spPr>
          <a:xfrm>
            <a:off x="8028384" y="23346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</a:t>
            </a:r>
            <a:endParaRPr lang="tr-TR" dirty="0"/>
          </a:p>
        </p:txBody>
      </p:sp>
      <p:sp>
        <p:nvSpPr>
          <p:cNvPr id="10" name="Metin kutusu 9"/>
          <p:cNvSpPr txBox="1"/>
          <p:nvPr/>
        </p:nvSpPr>
        <p:spPr>
          <a:xfrm>
            <a:off x="6800776" y="198884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c</a:t>
            </a:r>
            <a:endParaRPr lang="tr-TR" dirty="0"/>
          </a:p>
        </p:txBody>
      </p:sp>
      <p:sp>
        <p:nvSpPr>
          <p:cNvPr id="11" name="Metin kutusu 10"/>
          <p:cNvSpPr txBox="1"/>
          <p:nvPr/>
        </p:nvSpPr>
        <p:spPr>
          <a:xfrm>
            <a:off x="6787952" y="16195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</a:t>
            </a:r>
            <a:endParaRPr lang="tr-TR" dirty="0"/>
          </a:p>
        </p:txBody>
      </p:sp>
      <p:cxnSp>
        <p:nvCxnSpPr>
          <p:cNvPr id="13" name="Düz Bağlayıcı 12"/>
          <p:cNvCxnSpPr/>
          <p:nvPr/>
        </p:nvCxnSpPr>
        <p:spPr>
          <a:xfrm flipV="1">
            <a:off x="7380312" y="1804174"/>
            <a:ext cx="801319" cy="4240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Düz Bağlayıcı 16"/>
          <p:cNvCxnSpPr/>
          <p:nvPr/>
        </p:nvCxnSpPr>
        <p:spPr>
          <a:xfrm>
            <a:off x="7380312" y="2228236"/>
            <a:ext cx="0" cy="2911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Düz Bağlayıcı 18"/>
          <p:cNvCxnSpPr/>
          <p:nvPr/>
        </p:nvCxnSpPr>
        <p:spPr>
          <a:xfrm flipH="1">
            <a:off x="8181631" y="1804174"/>
            <a:ext cx="2" cy="7151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Düz Bağlayıcı 35"/>
          <p:cNvCxnSpPr/>
          <p:nvPr/>
        </p:nvCxnSpPr>
        <p:spPr>
          <a:xfrm flipH="1">
            <a:off x="7094446" y="1804174"/>
            <a:ext cx="108718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Düz Bağlayıcı 41"/>
          <p:cNvCxnSpPr/>
          <p:nvPr/>
        </p:nvCxnSpPr>
        <p:spPr>
          <a:xfrm flipH="1">
            <a:off x="7094446" y="2214554"/>
            <a:ext cx="285866" cy="13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67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Matlab</a:t>
            </a:r>
            <a:r>
              <a:rPr lang="tr-TR" smtClean="0"/>
              <a:t> </a:t>
            </a:r>
            <a:r>
              <a:rPr lang="tr-TR" dirty="0" err="1" smtClean="0"/>
              <a:t>Adjust</a:t>
            </a:r>
            <a:r>
              <a:rPr lang="en-US" dirty="0" smtClean="0"/>
              <a:t>I</a:t>
            </a:r>
            <a:r>
              <a:rPr lang="tr-TR" dirty="0" err="1" smtClean="0"/>
              <a:t>ng</a:t>
            </a:r>
            <a:r>
              <a:rPr lang="tr-TR" dirty="0" smtClean="0"/>
              <a:t> Image </a:t>
            </a:r>
            <a:r>
              <a:rPr lang="tr-TR" dirty="0" err="1" smtClean="0"/>
              <a:t>Intens</a:t>
            </a:r>
            <a:r>
              <a:rPr lang="en-US" dirty="0" smtClean="0"/>
              <a:t>I</a:t>
            </a:r>
            <a:r>
              <a:rPr lang="tr-TR" dirty="0" smtClean="0"/>
              <a:t>t</a:t>
            </a:r>
            <a:r>
              <a:rPr lang="en-US" dirty="0" smtClean="0"/>
              <a:t>I</a:t>
            </a:r>
            <a:r>
              <a:rPr lang="tr-TR" dirty="0" smtClean="0"/>
              <a:t>es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2134131"/>
            <a:ext cx="8229600" cy="3992032"/>
          </a:xfrm>
        </p:spPr>
        <p:txBody>
          <a:bodyPr>
            <a:normAutofit/>
          </a:bodyPr>
          <a:lstStyle/>
          <a:p>
            <a:pPr marL="288925" lvl="1" indent="0">
              <a:buNone/>
            </a:pPr>
            <a:r>
              <a:rPr lang="en-US" sz="2000"/>
              <a:t>function y = imadjust(x,a,b,c,d,gamma)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Similar </a:t>
            </a:r>
            <a:r>
              <a:rPr lang="en-US" sz="2000" dirty="0"/>
              <a:t>to </a:t>
            </a:r>
            <a:r>
              <a:rPr lang="en-US" sz="2000" dirty="0" err="1"/>
              <a:t>imadjust</a:t>
            </a:r>
            <a:r>
              <a:rPr lang="en-US" sz="2000" dirty="0"/>
              <a:t> </a:t>
            </a:r>
            <a:r>
              <a:rPr lang="en-US" sz="2000"/>
              <a:t>in </a:t>
            </a:r>
            <a:r>
              <a:rPr lang="en-US" sz="2000" smtClean="0"/>
              <a:t>Matlab.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Converts </a:t>
            </a:r>
            <a:r>
              <a:rPr lang="en-US" sz="2000" dirty="0"/>
              <a:t>an image range from [</a:t>
            </a:r>
            <a:r>
              <a:rPr lang="en-US" sz="2000" dirty="0" err="1"/>
              <a:t>a,b</a:t>
            </a:r>
            <a:r>
              <a:rPr lang="en-US" sz="2000" dirty="0"/>
              <a:t>] to [</a:t>
            </a:r>
            <a:r>
              <a:rPr lang="en-US" sz="2000" dirty="0" err="1"/>
              <a:t>c,d</a:t>
            </a:r>
            <a:r>
              <a:rPr lang="en-US" sz="2000" dirty="0"/>
              <a:t>].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The </a:t>
            </a:r>
            <a:r>
              <a:rPr lang="en-US" sz="2000" dirty="0"/>
              <a:t>Equation of a line can be used for this transformation: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y</a:t>
            </a:r>
            <a:r>
              <a:rPr lang="en-US" sz="2000" dirty="0"/>
              <a:t>=((d-c)/(b-a))*(x-a)+c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However</a:t>
            </a:r>
            <a:r>
              <a:rPr lang="en-US" sz="2000" dirty="0"/>
              <a:t>, it is better to use a more generalized equation: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y</a:t>
            </a:r>
            <a:r>
              <a:rPr lang="en-US" sz="2000" dirty="0"/>
              <a:t>=((x-a)/(b-a))^gamma*(d-c)+c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If </a:t>
            </a:r>
            <a:r>
              <a:rPr lang="en-US" sz="2000" dirty="0"/>
              <a:t>gamma is equal to 1, then the line equation is used.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/>
              <a:t>% When </a:t>
            </a:r>
            <a:r>
              <a:rPr lang="en-US" sz="2000" dirty="0"/>
              <a:t>gamma is not equal to 1, then the transformation is not linear. </a:t>
            </a:r>
            <a:endParaRPr lang="tr-TR" sz="2000" dirty="0"/>
          </a:p>
          <a:p>
            <a:pPr marL="288925" lvl="1" indent="0">
              <a:buNone/>
            </a:pPr>
            <a:r>
              <a:rPr lang="en-US" sz="2000" dirty="0"/>
              <a:t>y = (((x - a) / (b - a)) </a:t>
            </a:r>
            <a:r>
              <a:rPr lang="en-US" sz="2000" dirty="0"/>
              <a:t>^ </a:t>
            </a:r>
            <a:r>
              <a:rPr lang="en-US" sz="2000" dirty="0"/>
              <a:t>gamma) * (d - c) + c </a:t>
            </a:r>
            <a:endParaRPr lang="tr-TR" sz="2000" dirty="0"/>
          </a:p>
          <a:p>
            <a:endParaRPr lang="tr-TR" sz="2800" dirty="0"/>
          </a:p>
        </p:txBody>
      </p:sp>
      <p:cxnSp>
        <p:nvCxnSpPr>
          <p:cNvPr id="29" name="Düz Ok Bağlayıcısı 28"/>
          <p:cNvCxnSpPr/>
          <p:nvPr/>
        </p:nvCxnSpPr>
        <p:spPr>
          <a:xfrm>
            <a:off x="7092280" y="2412901"/>
            <a:ext cx="144016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Düz Ok Bağlayıcısı 29"/>
          <p:cNvCxnSpPr/>
          <p:nvPr/>
        </p:nvCxnSpPr>
        <p:spPr>
          <a:xfrm flipV="1">
            <a:off x="7092280" y="1340768"/>
            <a:ext cx="0" cy="1072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Metin kutusu 30"/>
          <p:cNvSpPr txBox="1"/>
          <p:nvPr/>
        </p:nvSpPr>
        <p:spPr>
          <a:xfrm>
            <a:off x="7232675" y="234472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a</a:t>
            </a:r>
            <a:endParaRPr lang="tr-TR" dirty="0"/>
          </a:p>
        </p:txBody>
      </p:sp>
      <p:sp>
        <p:nvSpPr>
          <p:cNvPr id="32" name="Metin kutusu 31"/>
          <p:cNvSpPr txBox="1"/>
          <p:nvPr/>
        </p:nvSpPr>
        <p:spPr>
          <a:xfrm>
            <a:off x="8028384" y="23346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b</a:t>
            </a:r>
            <a:endParaRPr lang="tr-TR" dirty="0"/>
          </a:p>
        </p:txBody>
      </p:sp>
      <p:sp>
        <p:nvSpPr>
          <p:cNvPr id="33" name="Metin kutusu 32"/>
          <p:cNvSpPr txBox="1"/>
          <p:nvPr/>
        </p:nvSpPr>
        <p:spPr>
          <a:xfrm>
            <a:off x="6800776" y="198884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c</a:t>
            </a:r>
            <a:endParaRPr lang="tr-TR" dirty="0"/>
          </a:p>
        </p:txBody>
      </p:sp>
      <p:sp>
        <p:nvSpPr>
          <p:cNvPr id="34" name="Metin kutusu 33"/>
          <p:cNvSpPr txBox="1"/>
          <p:nvPr/>
        </p:nvSpPr>
        <p:spPr>
          <a:xfrm>
            <a:off x="6787952" y="161950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d</a:t>
            </a:r>
            <a:endParaRPr lang="tr-TR" dirty="0"/>
          </a:p>
        </p:txBody>
      </p:sp>
      <p:cxnSp>
        <p:nvCxnSpPr>
          <p:cNvPr id="35" name="Düz Bağlayıcı 34"/>
          <p:cNvCxnSpPr/>
          <p:nvPr/>
        </p:nvCxnSpPr>
        <p:spPr>
          <a:xfrm flipV="1">
            <a:off x="7380312" y="1804174"/>
            <a:ext cx="801319" cy="4240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Düz Bağlayıcı 36"/>
          <p:cNvCxnSpPr/>
          <p:nvPr/>
        </p:nvCxnSpPr>
        <p:spPr>
          <a:xfrm>
            <a:off x="7380312" y="2228236"/>
            <a:ext cx="0" cy="29110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Düz Bağlayıcı 37"/>
          <p:cNvCxnSpPr/>
          <p:nvPr/>
        </p:nvCxnSpPr>
        <p:spPr>
          <a:xfrm flipH="1">
            <a:off x="8181631" y="1804174"/>
            <a:ext cx="2" cy="71516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Bağlayıcı 38"/>
          <p:cNvCxnSpPr/>
          <p:nvPr/>
        </p:nvCxnSpPr>
        <p:spPr>
          <a:xfrm flipH="1">
            <a:off x="7094446" y="1804174"/>
            <a:ext cx="1087187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Bağlayıcı 39"/>
          <p:cNvCxnSpPr/>
          <p:nvPr/>
        </p:nvCxnSpPr>
        <p:spPr>
          <a:xfrm flipH="1">
            <a:off x="7094446" y="2214554"/>
            <a:ext cx="285866" cy="136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41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7664" y="1772816"/>
            <a:ext cx="6043960" cy="4563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 smtClean="0"/>
              <a:t>Pixel-Related</a:t>
            </a:r>
            <a:r>
              <a:rPr lang="tr-TR" dirty="0" smtClean="0"/>
              <a:t> </a:t>
            </a:r>
            <a:r>
              <a:rPr lang="tr-TR" dirty="0" err="1" smtClean="0"/>
              <a:t>Concepts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53392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3715" r="13296"/>
          <a:stretch/>
        </p:blipFill>
        <p:spPr>
          <a:xfrm>
            <a:off x="4499992" y="1752006"/>
            <a:ext cx="4602705" cy="4551093"/>
          </a:xfrm>
          <a:prstGeom prst="rect">
            <a:avLst/>
          </a:prstGeom>
        </p:spPr>
      </p:pic>
      <p:sp>
        <p:nvSpPr>
          <p:cNvPr id="153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mtClean="0"/>
              <a:t>Image </a:t>
            </a:r>
            <a:r>
              <a:rPr lang="tr-TR" smtClean="0"/>
              <a:t>Sensing </a:t>
            </a:r>
            <a:r>
              <a:rPr lang="tr-TR" smtClean="0"/>
              <a:t>Systems</a:t>
            </a:r>
            <a:endParaRPr lang="tr-TR" smtClean="0"/>
          </a:p>
        </p:txBody>
      </p:sp>
      <p:pic>
        <p:nvPicPr>
          <p:cNvPr id="15362" name="Picture 5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rcRect l="7425" r="16056"/>
          <a:stretch/>
        </p:blipFill>
        <p:spPr>
          <a:xfrm>
            <a:off x="35496" y="1757349"/>
            <a:ext cx="4608512" cy="4529055"/>
          </a:xfrm>
        </p:spPr>
      </p:pic>
      <p:sp>
        <p:nvSpPr>
          <p:cNvPr id="4" name="İçerik Yer Tutucusu 2"/>
          <p:cNvSpPr txBox="1">
            <a:spLocks/>
          </p:cNvSpPr>
          <p:nvPr/>
        </p:nvSpPr>
        <p:spPr>
          <a:xfrm>
            <a:off x="35496" y="6303099"/>
            <a:ext cx="4608512" cy="464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                 Grayscale</a:t>
            </a:r>
            <a:endParaRPr lang="tr-TR" dirty="0" smtClean="0"/>
          </a:p>
        </p:txBody>
      </p:sp>
      <p:sp>
        <p:nvSpPr>
          <p:cNvPr id="6" name="İçerik Yer Tutucusu 2"/>
          <p:cNvSpPr txBox="1">
            <a:spLocks/>
          </p:cNvSpPr>
          <p:nvPr/>
        </p:nvSpPr>
        <p:spPr>
          <a:xfrm>
            <a:off x="4499992" y="6303099"/>
            <a:ext cx="4186808" cy="4649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              Color image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422827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Pixel</a:t>
            </a:r>
            <a:r>
              <a:rPr lang="tr-TR" dirty="0" smtClean="0"/>
              <a:t> </a:t>
            </a:r>
            <a:r>
              <a:rPr lang="tr-TR" dirty="0" err="1" smtClean="0"/>
              <a:t>Neighborhood</a:t>
            </a:r>
            <a:endParaRPr lang="tr-TR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rtlCol="0">
                <a:normAutofit fontScale="77500" lnSpcReduction="20000"/>
              </a:bodyPr>
              <a:lstStyle/>
              <a:p>
                <a:pPr fontAlgn="auto">
                  <a:lnSpc>
                    <a:spcPct val="120000"/>
                  </a:lnSpc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dirty="0" smtClean="0"/>
                  <a:t>Except on borders of the array, any point (</a:t>
                </a:r>
                <a:r>
                  <a:rPr lang="en-US" dirty="0" err="1" smtClean="0"/>
                  <a:t>m,n</a:t>
                </a:r>
                <a:r>
                  <a:rPr lang="en-US" dirty="0" smtClean="0"/>
                  <a:t>) has 8 </a:t>
                </a:r>
                <a:r>
                  <a:rPr lang="en-US" smtClean="0"/>
                  <a:t>neighbor </a:t>
                </a:r>
                <a:r>
                  <a:rPr lang="en-US" smtClean="0"/>
                  <a:t>pixels</a:t>
                </a:r>
                <a:endParaRPr lang="tr-TR" dirty="0" smtClean="0"/>
              </a:p>
              <a:p>
                <a:pPr fontAlgn="auto">
                  <a:lnSpc>
                    <a:spcPct val="120000"/>
                  </a:lnSpc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endParaRPr lang="tr-TR" dirty="0" smtClean="0"/>
              </a:p>
              <a:p>
                <a:pPr fontAlgn="auto">
                  <a:lnSpc>
                    <a:spcPct val="120000"/>
                  </a:lnSpc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endParaRPr lang="tr-TR" dirty="0" smtClean="0"/>
              </a:p>
              <a:p>
                <a:pPr fontAlgn="auto">
                  <a:lnSpc>
                    <a:spcPct val="120000"/>
                  </a:lnSpc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endParaRPr lang="tr-TR" dirty="0" smtClean="0"/>
              </a:p>
              <a:p>
                <a:pPr marL="0" indent="0" fontAlgn="auto">
                  <a:lnSpc>
                    <a:spcPct val="120000"/>
                  </a:lnSpc>
                  <a:spcAft>
                    <a:spcPts val="600"/>
                  </a:spcAft>
                  <a:buNone/>
                  <a:defRPr/>
                </a:pPr>
                <a:endParaRPr lang="tr-TR" dirty="0" smtClean="0"/>
              </a:p>
              <a:p>
                <a:pPr fontAlgn="auto">
                  <a:lnSpc>
                    <a:spcPct val="120000"/>
                  </a:lnSpc>
                  <a:spcAft>
                    <a:spcPts val="600"/>
                  </a:spcAft>
                  <a:buFont typeface="Arial" pitchFamily="34" charset="0"/>
                  <a:buChar char="•"/>
                  <a:defRPr/>
                </a:pPr>
                <a:r>
                  <a:rPr lang="en-US" dirty="0" smtClean="0"/>
                  <a:t>Note that diagonal neighbors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tr-T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rad>
                  </m:oMath>
                </a14:m>
                <a:r>
                  <a:rPr lang="en-US" dirty="0" smtClean="0"/>
                  <a:t> units away from (</a:t>
                </a:r>
                <a:r>
                  <a:rPr lang="en-US" dirty="0" err="1" smtClean="0"/>
                  <a:t>m,n</a:t>
                </a:r>
                <a:r>
                  <a:rPr lang="en-US" dirty="0" smtClean="0"/>
                  <a:t>) while horizontal and vertical neighbors are only </a:t>
                </a:r>
                <a:r>
                  <a:rPr lang="tr-TR" dirty="0" smtClean="0"/>
                  <a:t>1 </a:t>
                </a:r>
                <a:r>
                  <a:rPr lang="en-US" dirty="0" smtClean="0"/>
                  <a:t>unit away.</a:t>
                </a:r>
                <a:endParaRPr lang="tr-T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37" t="-1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7744" y="2708920"/>
            <a:ext cx="5346700" cy="169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112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43608" y="1628800"/>
            <a:ext cx="7027862" cy="467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 smtClean="0"/>
              <a:t>Pixel</a:t>
            </a:r>
            <a:r>
              <a:rPr lang="tr-TR" dirty="0" smtClean="0"/>
              <a:t> </a:t>
            </a:r>
            <a:r>
              <a:rPr lang="tr-TR" dirty="0" err="1" smtClean="0"/>
              <a:t>Connectedness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385543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4213" y="1772939"/>
            <a:ext cx="7851775" cy="482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r-TR" dirty="0" err="1" smtClean="0"/>
              <a:t>Distance</a:t>
            </a:r>
            <a:r>
              <a:rPr lang="tr-TR" dirty="0" smtClean="0"/>
              <a:t> </a:t>
            </a:r>
            <a:r>
              <a:rPr lang="tr-TR" dirty="0" err="1" smtClean="0"/>
              <a:t>Metrics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0498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tr-TR" dirty="0" smtClean="0"/>
              <a:t>Noise Removal: </a:t>
            </a:r>
            <a:br>
              <a:rPr lang="en-US" altLang="tr-TR" dirty="0" smtClean="0"/>
            </a:br>
            <a:r>
              <a:rPr lang="en-US" altLang="tr-TR" dirty="0" smtClean="0"/>
              <a:t>Red Blood Cell Image</a:t>
            </a:r>
            <a:endParaRPr lang="en-US" altLang="tr-TR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4652963" y="1990725"/>
            <a:ext cx="4033837" cy="4135438"/>
          </a:xfrm>
        </p:spPr>
        <p:txBody>
          <a:bodyPr/>
          <a:lstStyle/>
          <a:p>
            <a:r>
              <a:rPr lang="en-US" altLang="tr-TR" sz="2800" dirty="0"/>
              <a:t>Many blood cells are separate objects</a:t>
            </a:r>
          </a:p>
          <a:p>
            <a:r>
              <a:rPr lang="en-US" altLang="tr-TR" sz="2800" dirty="0"/>
              <a:t>Many touch – bad!</a:t>
            </a:r>
          </a:p>
          <a:p>
            <a:r>
              <a:rPr lang="en-US" altLang="tr-TR" sz="2800" dirty="0"/>
              <a:t>Salt and pepper noise from </a:t>
            </a:r>
            <a:r>
              <a:rPr lang="en-US" altLang="tr-TR" sz="2800" dirty="0" err="1"/>
              <a:t>thresholding</a:t>
            </a:r>
            <a:endParaRPr lang="en-US" altLang="tr-TR" sz="2800" dirty="0"/>
          </a:p>
        </p:txBody>
      </p:sp>
      <p:pic>
        <p:nvPicPr>
          <p:cNvPr id="106500" name="Picture 4" descr="bloodCells"/>
          <p:cNvPicPr>
            <a:picLocks noGrp="1" noChangeAspect="1" noChangeArrowheads="1"/>
          </p:cNvPicPr>
          <p:nvPr>
            <p:ph type="clipArt" sz="half"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990725"/>
            <a:ext cx="4033838" cy="3744913"/>
          </a:xfrm>
        </p:spPr>
      </p:pic>
    </p:spTree>
    <p:extLst>
      <p:ext uri="{BB962C8B-B14F-4D97-AF65-F5344CB8AC3E}">
        <p14:creationId xmlns:p14="http://schemas.microsoft.com/office/powerpoint/2010/main" val="269441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Removing </a:t>
            </a:r>
            <a:r>
              <a:rPr lang="tr-TR" altLang="tr-TR" dirty="0" smtClean="0"/>
              <a:t>S</a:t>
            </a:r>
            <a:r>
              <a:rPr lang="en-US" altLang="tr-TR" dirty="0" smtClean="0"/>
              <a:t>alt-and-</a:t>
            </a:r>
            <a:r>
              <a:rPr lang="tr-TR" altLang="tr-TR" dirty="0" smtClean="0"/>
              <a:t>P</a:t>
            </a:r>
            <a:r>
              <a:rPr lang="en-US" altLang="tr-TR" dirty="0" err="1" smtClean="0"/>
              <a:t>epper</a:t>
            </a:r>
            <a:r>
              <a:rPr lang="tr-TR" altLang="tr-TR" dirty="0" smtClean="0"/>
              <a:t> </a:t>
            </a:r>
            <a:r>
              <a:rPr lang="tr-TR" altLang="tr-TR" dirty="0" err="1" smtClean="0"/>
              <a:t>Noise</a:t>
            </a:r>
            <a:endParaRPr lang="en-US" altLang="tr-TR" dirty="0"/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032250" cy="4525963"/>
          </a:xfrm>
        </p:spPr>
        <p:txBody>
          <a:bodyPr/>
          <a:lstStyle/>
          <a:p>
            <a:r>
              <a:rPr lang="en-US" altLang="tr-TR" sz="2800" dirty="0"/>
              <a:t>Change pixels all of whose neighbors are </a:t>
            </a:r>
            <a:r>
              <a:rPr lang="en-US" altLang="tr-TR" sz="2800" dirty="0" smtClean="0"/>
              <a:t>different:</a:t>
            </a:r>
            <a:endParaRPr lang="tr-TR" altLang="tr-TR" sz="2800" dirty="0" smtClean="0"/>
          </a:p>
          <a:p>
            <a:pPr lvl="1"/>
            <a:r>
              <a:rPr lang="en-US" altLang="tr-TR" sz="2400" dirty="0" smtClean="0"/>
              <a:t>see </a:t>
            </a:r>
            <a:r>
              <a:rPr lang="en-US" altLang="tr-TR" sz="2400" dirty="0"/>
              <a:t>hole filled at </a:t>
            </a:r>
            <a:r>
              <a:rPr lang="tr-TR" altLang="tr-TR" sz="2400" dirty="0" err="1" smtClean="0"/>
              <a:t>bottom</a:t>
            </a:r>
            <a:endParaRPr lang="en-US" altLang="tr-TR" sz="2400" dirty="0"/>
          </a:p>
          <a:p>
            <a:r>
              <a:rPr lang="en-US" altLang="tr-TR" sz="2800" dirty="0"/>
              <a:t>Delete objects that are tiny relative to targets</a:t>
            </a:r>
            <a:r>
              <a:rPr lang="en-US" altLang="tr-TR" sz="2800"/>
              <a:t>: </a:t>
            </a:r>
            <a:endParaRPr lang="en-US" altLang="tr-TR" sz="2800" smtClean="0"/>
          </a:p>
          <a:p>
            <a:pPr lvl="1"/>
            <a:r>
              <a:rPr lang="en-US" altLang="tr-TR" sz="2400" smtClean="0"/>
              <a:t>see </a:t>
            </a:r>
            <a:r>
              <a:rPr lang="en-US" altLang="tr-TR" sz="2400" dirty="0"/>
              <a:t>some islands removed </a:t>
            </a:r>
            <a:r>
              <a:rPr lang="en-US" altLang="tr-TR" sz="2400"/>
              <a:t>at </a:t>
            </a:r>
            <a:r>
              <a:rPr lang="en-US" altLang="tr-TR" sz="2400" smtClean="0"/>
              <a:t>bottom</a:t>
            </a:r>
            <a:endParaRPr lang="en-US" altLang="tr-TR" sz="2400" dirty="0"/>
          </a:p>
        </p:txBody>
      </p:sp>
      <p:pic>
        <p:nvPicPr>
          <p:cNvPr id="105476" name="Picture 4" descr="cells90x100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14875" y="1600200"/>
            <a:ext cx="2779713" cy="2513013"/>
          </a:xfrm>
        </p:spPr>
      </p:pic>
      <p:pic>
        <p:nvPicPr>
          <p:cNvPr id="105477" name="Picture 5" descr="cellscle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203848"/>
            <a:ext cx="2514600" cy="22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917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altLang="tr-TR" dirty="0" err="1" smtClean="0"/>
              <a:t>Neighborhood</a:t>
            </a:r>
            <a:r>
              <a:rPr lang="tr-TR" altLang="tr-TR" dirty="0" smtClean="0"/>
              <a:t> (</a:t>
            </a:r>
            <a:r>
              <a:rPr lang="tr-TR" altLang="tr-TR" dirty="0" err="1" smtClean="0"/>
              <a:t>Spatial</a:t>
            </a:r>
            <a:r>
              <a:rPr lang="tr-TR" altLang="tr-TR" dirty="0" smtClean="0"/>
              <a:t>) Operations</a:t>
            </a:r>
            <a:r>
              <a:rPr lang="en-US" altLang="tr-TR" dirty="0" smtClean="0"/>
              <a:t> for</a:t>
            </a:r>
            <a:r>
              <a:rPr lang="tr-TR" altLang="tr-TR" dirty="0" smtClean="0"/>
              <a:t/>
            </a:r>
            <a:br>
              <a:rPr lang="tr-TR" altLang="tr-TR" dirty="0" smtClean="0"/>
            </a:br>
            <a:r>
              <a:rPr lang="en-US" altLang="tr-TR" dirty="0" smtClean="0"/>
              <a:t>Enhancement</a:t>
            </a:r>
            <a:endParaRPr lang="tr-TR" altLang="tr-TR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916832"/>
            <a:ext cx="8218488" cy="4209331"/>
          </a:xfrm>
        </p:spPr>
        <p:txBody>
          <a:bodyPr/>
          <a:lstStyle/>
          <a:p>
            <a:r>
              <a:rPr lang="en-US" altLang="tr-TR" sz="2800" dirty="0"/>
              <a:t>Linear Filtering: </a:t>
            </a:r>
            <a:endParaRPr lang="en-US" altLang="tr-TR" sz="2800" dirty="0" smtClean="0"/>
          </a:p>
          <a:p>
            <a:pPr lvl="1"/>
            <a:r>
              <a:rPr lang="en-US" altLang="tr-TR" sz="2400" dirty="0" smtClean="0"/>
              <a:t>low-pass </a:t>
            </a:r>
            <a:r>
              <a:rPr lang="en-US" altLang="tr-TR" sz="2400" dirty="0"/>
              <a:t>filter masks</a:t>
            </a:r>
          </a:p>
          <a:p>
            <a:r>
              <a:rPr lang="en-US" altLang="tr-TR" sz="2800" dirty="0"/>
              <a:t>Nonlinear filtering: </a:t>
            </a:r>
            <a:endParaRPr lang="en-US" altLang="tr-TR" sz="2800" dirty="0" smtClean="0"/>
          </a:p>
          <a:p>
            <a:pPr lvl="1"/>
            <a:r>
              <a:rPr lang="en-US" altLang="tr-TR" sz="2400" dirty="0" smtClean="0"/>
              <a:t>median</a:t>
            </a:r>
            <a:r>
              <a:rPr lang="en-US" altLang="tr-TR" sz="2400" dirty="0"/>
              <a:t>, max, min, and other order-statistic operators</a:t>
            </a:r>
          </a:p>
          <a:p>
            <a:r>
              <a:rPr lang="en-US" altLang="tr-TR" sz="2800" dirty="0"/>
              <a:t>Morphological filters</a:t>
            </a:r>
          </a:p>
          <a:p>
            <a:endParaRPr lang="en-US" altLang="tr-TR" sz="2800" dirty="0"/>
          </a:p>
          <a:p>
            <a:endParaRPr lang="tr-TR" altLang="tr-TR" sz="2800" dirty="0"/>
          </a:p>
        </p:txBody>
      </p:sp>
    </p:spTree>
    <p:extLst>
      <p:ext uri="{BB962C8B-B14F-4D97-AF65-F5344CB8AC3E}">
        <p14:creationId xmlns:p14="http://schemas.microsoft.com/office/powerpoint/2010/main" val="16898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Linear filtering</a:t>
            </a:r>
            <a:endParaRPr lang="tr-TR" altLang="tr-TR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002588" cy="1828800"/>
          </a:xfrm>
        </p:spPr>
        <p:txBody>
          <a:bodyPr/>
          <a:lstStyle/>
          <a:p>
            <a:r>
              <a:rPr lang="en-US" altLang="tr-TR" sz="2800"/>
              <a:t>Convolution with a filter mask is a weighted sum of pixel intensities</a:t>
            </a:r>
          </a:p>
          <a:p>
            <a:endParaRPr lang="tr-TR" altLang="tr-TR" sz="2800"/>
          </a:p>
        </p:txBody>
      </p:sp>
      <p:graphicFrame>
        <p:nvGraphicFramePr>
          <p:cNvPr id="45162" name="Group 106"/>
          <p:cNvGraphicFramePr>
            <a:graphicFrameLocks noGrp="1"/>
          </p:cNvGraphicFramePr>
          <p:nvPr>
            <p:ph sz="quarter" idx="2"/>
          </p:nvPr>
        </p:nvGraphicFramePr>
        <p:xfrm>
          <a:off x="971550" y="3429000"/>
          <a:ext cx="2084388" cy="2560320"/>
        </p:xfrm>
        <a:graphic>
          <a:graphicData uri="http://schemas.openxmlformats.org/drawingml/2006/table">
            <a:tbl>
              <a:tblPr/>
              <a:tblGrid>
                <a:gridCol w="296863">
                  <a:extLst>
                    <a:ext uri="{9D8B030D-6E8A-4147-A177-3AD203B41FA5}">
                      <a16:colId xmlns:a16="http://schemas.microsoft.com/office/drawing/2014/main" val="2309257222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1255992265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3782198220"/>
                    </a:ext>
                  </a:extLst>
                </a:gridCol>
                <a:gridCol w="296862">
                  <a:extLst>
                    <a:ext uri="{9D8B030D-6E8A-4147-A177-3AD203B41FA5}">
                      <a16:colId xmlns:a16="http://schemas.microsoft.com/office/drawing/2014/main" val="373789836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3894581383"/>
                    </a:ext>
                  </a:extLst>
                </a:gridCol>
                <a:gridCol w="298450">
                  <a:extLst>
                    <a:ext uri="{9D8B030D-6E8A-4147-A177-3AD203B41FA5}">
                      <a16:colId xmlns:a16="http://schemas.microsoft.com/office/drawing/2014/main" val="86313756"/>
                    </a:ext>
                  </a:extLst>
                </a:gridCol>
                <a:gridCol w="296863">
                  <a:extLst>
                    <a:ext uri="{9D8B030D-6E8A-4147-A177-3AD203B41FA5}">
                      <a16:colId xmlns:a16="http://schemas.microsoft.com/office/drawing/2014/main" val="736556015"/>
                    </a:ext>
                  </a:extLst>
                </a:gridCol>
              </a:tblGrid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26962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5736834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5754880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7462321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9013128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321677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687622"/>
                  </a:ext>
                </a:extLst>
              </a:tr>
            </a:tbl>
          </a:graphicData>
        </a:graphic>
      </p:graphicFrame>
      <p:sp>
        <p:nvSpPr>
          <p:cNvPr id="45139" name="Text Box 83"/>
          <p:cNvSpPr txBox="1">
            <a:spLocks noChangeArrowheads="1"/>
          </p:cNvSpPr>
          <p:nvPr/>
        </p:nvSpPr>
        <p:spPr bwMode="auto">
          <a:xfrm>
            <a:off x="1476375" y="6237288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2000"/>
              <a:t>Input</a:t>
            </a:r>
            <a:endParaRPr lang="tr-TR" altLang="tr-TR" sz="2000"/>
          </a:p>
        </p:txBody>
      </p:sp>
      <p:graphicFrame>
        <p:nvGraphicFramePr>
          <p:cNvPr id="45161" name="Group 105"/>
          <p:cNvGraphicFramePr>
            <a:graphicFrameLocks noGrp="1"/>
          </p:cNvGraphicFramePr>
          <p:nvPr>
            <p:ph sz="quarter" idx="3"/>
          </p:nvPr>
        </p:nvGraphicFramePr>
        <p:xfrm>
          <a:off x="3779838" y="3573463"/>
          <a:ext cx="1292225" cy="1097280"/>
        </p:xfrm>
        <a:graphic>
          <a:graphicData uri="http://schemas.openxmlformats.org/drawingml/2006/table">
            <a:tbl>
              <a:tblPr/>
              <a:tblGrid>
                <a:gridCol w="430212">
                  <a:extLst>
                    <a:ext uri="{9D8B030D-6E8A-4147-A177-3AD203B41FA5}">
                      <a16:colId xmlns:a16="http://schemas.microsoft.com/office/drawing/2014/main" val="2948415926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3436443021"/>
                    </a:ext>
                  </a:extLst>
                </a:gridCol>
                <a:gridCol w="430213">
                  <a:extLst>
                    <a:ext uri="{9D8B030D-6E8A-4147-A177-3AD203B41FA5}">
                      <a16:colId xmlns:a16="http://schemas.microsoft.com/office/drawing/2014/main" val="3860571177"/>
                    </a:ext>
                  </a:extLst>
                </a:gridCol>
              </a:tblGrid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6200417"/>
                  </a:ext>
                </a:extLst>
              </a:tr>
              <a:tr h="28733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2993714"/>
                  </a:ext>
                </a:extLst>
              </a:tr>
              <a:tr h="285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8735524"/>
                  </a:ext>
                </a:extLst>
              </a:tr>
            </a:tbl>
          </a:graphicData>
        </a:graphic>
      </p:graphicFrame>
      <p:graphicFrame>
        <p:nvGraphicFramePr>
          <p:cNvPr id="45237" name="Group 1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927590"/>
              </p:ext>
            </p:extLst>
          </p:nvPr>
        </p:nvGraphicFramePr>
        <p:xfrm>
          <a:off x="5651500" y="3500438"/>
          <a:ext cx="2233613" cy="2560320"/>
        </p:xfrm>
        <a:graphic>
          <a:graphicData uri="http://schemas.openxmlformats.org/drawingml/2006/table">
            <a:tbl>
              <a:tblPr/>
              <a:tblGrid>
                <a:gridCol w="317500">
                  <a:extLst>
                    <a:ext uri="{9D8B030D-6E8A-4147-A177-3AD203B41FA5}">
                      <a16:colId xmlns:a16="http://schemas.microsoft.com/office/drawing/2014/main" val="2273930435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2040403444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1347824197"/>
                    </a:ext>
                  </a:extLst>
                </a:gridCol>
                <a:gridCol w="319087">
                  <a:extLst>
                    <a:ext uri="{9D8B030D-6E8A-4147-A177-3AD203B41FA5}">
                      <a16:colId xmlns:a16="http://schemas.microsoft.com/office/drawing/2014/main" val="3796197988"/>
                    </a:ext>
                  </a:extLst>
                </a:gridCol>
                <a:gridCol w="319088">
                  <a:extLst>
                    <a:ext uri="{9D8B030D-6E8A-4147-A177-3AD203B41FA5}">
                      <a16:colId xmlns:a16="http://schemas.microsoft.com/office/drawing/2014/main" val="1067499474"/>
                    </a:ext>
                  </a:extLst>
                </a:gridCol>
                <a:gridCol w="320675">
                  <a:extLst>
                    <a:ext uri="{9D8B030D-6E8A-4147-A177-3AD203B41FA5}">
                      <a16:colId xmlns:a16="http://schemas.microsoft.com/office/drawing/2014/main" val="1627417135"/>
                    </a:ext>
                  </a:extLst>
                </a:gridCol>
                <a:gridCol w="317500">
                  <a:extLst>
                    <a:ext uri="{9D8B030D-6E8A-4147-A177-3AD203B41FA5}">
                      <a16:colId xmlns:a16="http://schemas.microsoft.com/office/drawing/2014/main" val="4094670326"/>
                    </a:ext>
                  </a:extLst>
                </a:gridCol>
              </a:tblGrid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8317889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6745514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68621137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5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2711901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tr-TR" altLang="tr-T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2055890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endParaRPr kumimoji="0" lang="tr-TR" altLang="tr-T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0592543"/>
                  </a:ext>
                </a:extLst>
              </a:tr>
              <a:tr h="2714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tr-TR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tr-T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0</a:t>
                      </a:r>
                      <a:endParaRPr kumimoji="0" lang="tr-TR" altLang="tr-TR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4130522"/>
                  </a:ext>
                </a:extLst>
              </a:tr>
            </a:tbl>
          </a:graphicData>
        </a:graphic>
      </p:graphicFrame>
      <p:sp>
        <p:nvSpPr>
          <p:cNvPr id="45229" name="Text Box 173"/>
          <p:cNvSpPr txBox="1">
            <a:spLocks noChangeArrowheads="1"/>
          </p:cNvSpPr>
          <p:nvPr/>
        </p:nvSpPr>
        <p:spPr bwMode="auto">
          <a:xfrm>
            <a:off x="3708400" y="4868863"/>
            <a:ext cx="1512888" cy="115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r-TR" sz="2000"/>
              <a:t>Mask (Kernel)</a:t>
            </a:r>
          </a:p>
          <a:p>
            <a:pPr algn="ctr">
              <a:spcBef>
                <a:spcPct val="50000"/>
              </a:spcBef>
            </a:pPr>
            <a:r>
              <a:rPr lang="en-US" altLang="tr-TR" sz="2000"/>
              <a:t>Mean Filter</a:t>
            </a:r>
            <a:endParaRPr lang="tr-TR" altLang="tr-TR" sz="2000"/>
          </a:p>
        </p:txBody>
      </p:sp>
      <p:sp>
        <p:nvSpPr>
          <p:cNvPr id="45230" name="Text Box 174"/>
          <p:cNvSpPr txBox="1">
            <a:spLocks noChangeArrowheads="1"/>
          </p:cNvSpPr>
          <p:nvPr/>
        </p:nvSpPr>
        <p:spPr bwMode="auto">
          <a:xfrm>
            <a:off x="6300788" y="6165850"/>
            <a:ext cx="1152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2000"/>
              <a:t>Output</a:t>
            </a:r>
            <a:endParaRPr lang="tr-TR" altLang="tr-TR" sz="2000"/>
          </a:p>
        </p:txBody>
      </p:sp>
      <p:sp>
        <p:nvSpPr>
          <p:cNvPr id="45231" name="Text Box 175"/>
          <p:cNvSpPr txBox="1">
            <a:spLocks noChangeArrowheads="1"/>
          </p:cNvSpPr>
          <p:nvPr/>
        </p:nvSpPr>
        <p:spPr bwMode="auto">
          <a:xfrm>
            <a:off x="3276600" y="3933825"/>
            <a:ext cx="57626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1200"/>
              <a:t>1/5 x</a:t>
            </a:r>
            <a:endParaRPr lang="tr-TR" altLang="tr-TR" sz="1200"/>
          </a:p>
        </p:txBody>
      </p:sp>
    </p:spTree>
    <p:extLst>
      <p:ext uri="{BB962C8B-B14F-4D97-AF65-F5344CB8AC3E}">
        <p14:creationId xmlns:p14="http://schemas.microsoft.com/office/powerpoint/2010/main" val="4239393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Linear Filtering: </a:t>
            </a:r>
            <a:r>
              <a:rPr lang="en-US" altLang="tr-TR" dirty="0" err="1"/>
              <a:t>Lowpass</a:t>
            </a:r>
            <a:r>
              <a:rPr lang="en-US" altLang="tr-TR" dirty="0"/>
              <a:t> Filters</a:t>
            </a:r>
            <a:endParaRPr lang="tr-TR" altLang="tr-TR" dirty="0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en-US" altLang="tr-TR" dirty="0" err="1"/>
              <a:t>Lowpass</a:t>
            </a:r>
            <a:r>
              <a:rPr lang="en-US" altLang="tr-TR" dirty="0"/>
              <a:t> filters reduce noise,…</a:t>
            </a:r>
          </a:p>
          <a:p>
            <a:r>
              <a:rPr lang="en-US" altLang="tr-TR" dirty="0"/>
              <a:t>But smooth</a:t>
            </a:r>
            <a:r>
              <a:rPr lang="tr-TR" altLang="tr-TR" dirty="0"/>
              <a:t>es</a:t>
            </a:r>
            <a:r>
              <a:rPr lang="en-US" altLang="tr-TR" dirty="0"/>
              <a:t> edges</a:t>
            </a:r>
          </a:p>
          <a:p>
            <a:r>
              <a:rPr lang="en-US" altLang="tr-TR" dirty="0"/>
              <a:t>Mean filter is a LPF</a:t>
            </a:r>
          </a:p>
          <a:p>
            <a:r>
              <a:rPr lang="en-US" altLang="tr-TR" dirty="0"/>
              <a:t>Gaussian Filter is a better LPF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195732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LP Filters: Gaussian</a:t>
            </a:r>
            <a:endParaRPr lang="tr-TR" altLang="tr-TR" dirty="0"/>
          </a:p>
        </p:txBody>
      </p:sp>
      <p:pic>
        <p:nvPicPr>
          <p:cNvPr id="48132" name="Picture 4" descr="eqngaus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350" y="1989138"/>
            <a:ext cx="2600325" cy="59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4" name="Picture 6" descr="gauss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32363" y="1700213"/>
            <a:ext cx="2416175" cy="15509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6" name="Picture 8" descr="gausmask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92080" y="4196054"/>
            <a:ext cx="2663825" cy="21875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8138" name="Picture 10" descr="gaus1d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2988" y="5157788"/>
            <a:ext cx="3143250" cy="5905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8140" name="Text Box 12"/>
          <p:cNvSpPr txBox="1">
            <a:spLocks noChangeArrowheads="1"/>
          </p:cNvSpPr>
          <p:nvPr/>
        </p:nvSpPr>
        <p:spPr bwMode="auto">
          <a:xfrm>
            <a:off x="900113" y="3284538"/>
            <a:ext cx="3816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2400"/>
              <a:t>Gaussian Filters are separable: you can filter rows then columns…</a:t>
            </a:r>
            <a:endParaRPr lang="tr-TR" altLang="tr-TR" sz="2400"/>
          </a:p>
        </p:txBody>
      </p:sp>
      <p:sp>
        <p:nvSpPr>
          <p:cNvPr id="48141" name="Text Box 13"/>
          <p:cNvSpPr txBox="1">
            <a:spLocks noChangeArrowheads="1"/>
          </p:cNvSpPr>
          <p:nvPr/>
        </p:nvSpPr>
        <p:spPr bwMode="auto">
          <a:xfrm>
            <a:off x="5076825" y="3500438"/>
            <a:ext cx="3816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 sz="2400"/>
              <a:t>or, apply 2D convolution:</a:t>
            </a:r>
            <a:endParaRPr lang="tr-TR" altLang="tr-TR" sz="2400"/>
          </a:p>
        </p:txBody>
      </p:sp>
    </p:spTree>
    <p:extLst>
      <p:ext uri="{BB962C8B-B14F-4D97-AF65-F5344CB8AC3E}">
        <p14:creationId xmlns:p14="http://schemas.microsoft.com/office/powerpoint/2010/main" val="2889934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LP Filters: Gaussian</a:t>
            </a:r>
            <a:endParaRPr lang="tr-TR" altLang="tr-TR" dirty="0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7643813" cy="4525963"/>
          </a:xfrm>
        </p:spPr>
        <p:txBody>
          <a:bodyPr>
            <a:normAutofit/>
          </a:bodyPr>
          <a:lstStyle/>
          <a:p>
            <a:r>
              <a:rPr lang="en-US" altLang="tr-TR" sz="2800" dirty="0"/>
              <a:t>Effects of sigma:</a:t>
            </a:r>
          </a:p>
          <a:p>
            <a:endParaRPr lang="en-US" altLang="tr-TR" sz="2800" dirty="0"/>
          </a:p>
          <a:p>
            <a:endParaRPr lang="en-US" altLang="tr-TR" sz="2800" dirty="0"/>
          </a:p>
          <a:p>
            <a:endParaRPr lang="en-US" altLang="tr-TR" sz="2800" dirty="0"/>
          </a:p>
          <a:p>
            <a:endParaRPr lang="en-US" altLang="tr-TR" sz="2800" dirty="0"/>
          </a:p>
          <a:p>
            <a:endParaRPr lang="en-US" altLang="tr-TR" sz="2800" dirty="0"/>
          </a:p>
          <a:p>
            <a:pPr>
              <a:buFontTx/>
              <a:buNone/>
            </a:pPr>
            <a:r>
              <a:rPr lang="tr-TR" altLang="tr-TR" sz="2800" dirty="0" smtClean="0"/>
              <a:t>  </a:t>
            </a:r>
            <a:r>
              <a:rPr lang="en-US" altLang="tr-TR" sz="2800" dirty="0" smtClean="0"/>
              <a:t>Original</a:t>
            </a:r>
            <a:r>
              <a:rPr lang="en-US" altLang="tr-TR" sz="2800" dirty="0"/>
              <a:t>	</a:t>
            </a:r>
            <a:r>
              <a:rPr lang="tr-TR" altLang="tr-TR" sz="2800" dirty="0" smtClean="0"/>
              <a:t>  </a:t>
            </a:r>
            <a:r>
              <a:rPr lang="en-US" altLang="tr-TR" sz="2800" dirty="0" smtClean="0"/>
              <a:t>sigma=1</a:t>
            </a:r>
            <a:r>
              <a:rPr lang="en-US" altLang="tr-TR" sz="2800" dirty="0"/>
              <a:t>	</a:t>
            </a:r>
            <a:r>
              <a:rPr lang="tr-TR" altLang="tr-TR" sz="2800" dirty="0" smtClean="0"/>
              <a:t>  </a:t>
            </a:r>
            <a:r>
              <a:rPr lang="en-US" altLang="tr-TR" sz="2800" dirty="0" smtClean="0"/>
              <a:t>sigma=2</a:t>
            </a:r>
            <a:r>
              <a:rPr lang="en-US" altLang="tr-TR" sz="2800" dirty="0"/>
              <a:t>	</a:t>
            </a:r>
            <a:r>
              <a:rPr lang="tr-TR" altLang="tr-TR" sz="2800" dirty="0" smtClean="0"/>
              <a:t> </a:t>
            </a:r>
            <a:r>
              <a:rPr lang="en-US" altLang="tr-TR" sz="2800" dirty="0" smtClean="0"/>
              <a:t>sigma=4</a:t>
            </a:r>
            <a:endParaRPr lang="en-US" altLang="tr-TR" sz="2800" dirty="0"/>
          </a:p>
          <a:p>
            <a:pPr>
              <a:buFontTx/>
              <a:buNone/>
            </a:pPr>
            <a:r>
              <a:rPr lang="en-US" altLang="tr-TR" sz="2800" dirty="0"/>
              <a:t>			 </a:t>
            </a:r>
            <a:r>
              <a:rPr lang="tr-TR" altLang="tr-TR" sz="2800" dirty="0" smtClean="0"/>
              <a:t> </a:t>
            </a:r>
            <a:r>
              <a:rPr lang="en-US" altLang="tr-TR" sz="2800" dirty="0" smtClean="0"/>
              <a:t> </a:t>
            </a:r>
            <a:r>
              <a:rPr lang="tr-TR" altLang="tr-TR" sz="2800" dirty="0" smtClean="0"/>
              <a:t>  </a:t>
            </a:r>
            <a:r>
              <a:rPr lang="en-US" altLang="tr-TR" sz="2800" dirty="0" smtClean="0"/>
              <a:t>5 </a:t>
            </a:r>
            <a:r>
              <a:rPr lang="en-US" altLang="tr-TR" sz="2800" dirty="0"/>
              <a:t>x </a:t>
            </a:r>
            <a:r>
              <a:rPr lang="en-US" altLang="tr-TR" sz="2800" dirty="0" smtClean="0"/>
              <a:t>5</a:t>
            </a:r>
            <a:r>
              <a:rPr lang="tr-TR" altLang="tr-TR" sz="2800" dirty="0" smtClean="0"/>
              <a:t>              </a:t>
            </a:r>
            <a:r>
              <a:rPr lang="en-US" altLang="tr-TR" sz="2800" dirty="0" smtClean="0"/>
              <a:t>9 </a:t>
            </a:r>
            <a:r>
              <a:rPr lang="en-US" altLang="tr-TR" sz="2800" dirty="0"/>
              <a:t>x 9	</a:t>
            </a:r>
            <a:r>
              <a:rPr lang="tr-TR" altLang="tr-TR" sz="2800" dirty="0" smtClean="0"/>
              <a:t>  </a:t>
            </a:r>
            <a:r>
              <a:rPr lang="en-US" altLang="tr-TR" sz="2800" dirty="0" smtClean="0"/>
              <a:t>15 </a:t>
            </a:r>
            <a:r>
              <a:rPr lang="en-US" altLang="tr-TR" sz="2800" dirty="0"/>
              <a:t>x 15</a:t>
            </a:r>
            <a:endParaRPr lang="tr-TR" altLang="tr-TR" sz="2800" dirty="0"/>
          </a:p>
        </p:txBody>
      </p:sp>
      <p:pic>
        <p:nvPicPr>
          <p:cNvPr id="53260" name="Picture 12" descr="ben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552" y="2349500"/>
            <a:ext cx="1398588" cy="21256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61" name="Picture 13" descr="ben2gau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2420938"/>
            <a:ext cx="1328737" cy="20193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3262" name="Picture 14" descr="ben2gau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420938"/>
            <a:ext cx="1327150" cy="20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63" name="Picture 15" descr="ben2gau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420938"/>
            <a:ext cx="1327150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68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smtClean="0"/>
              <a:t>CCD </a:t>
            </a:r>
            <a:r>
              <a:rPr lang="en-US" smtClean="0"/>
              <a:t>Cameras versus Human Eye</a:t>
            </a:r>
            <a:endParaRPr lang="tr-TR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32245" y="3355677"/>
            <a:ext cx="8059737" cy="3241675"/>
          </a:xfrm>
        </p:spPr>
      </p:pic>
      <p:sp>
        <p:nvSpPr>
          <p:cNvPr id="4" name="İçerik Yer Tutucusu 2"/>
          <p:cNvSpPr txBox="1">
            <a:spLocks/>
          </p:cNvSpPr>
          <p:nvPr/>
        </p:nvSpPr>
        <p:spPr>
          <a:xfrm>
            <a:off x="457200" y="1844823"/>
            <a:ext cx="8229600" cy="1440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CCD cameras are much more sensitive </a:t>
            </a:r>
            <a:r>
              <a:rPr lang="en-US"/>
              <a:t>than </a:t>
            </a:r>
            <a:r>
              <a:rPr lang="en-US" smtClean="0"/>
              <a:t>the human </a:t>
            </a:r>
            <a:r>
              <a:rPr lang="en-US"/>
              <a:t>eye</a:t>
            </a:r>
            <a:endParaRPr lang="tr-TR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425292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Types of Noise</a:t>
            </a:r>
            <a:endParaRPr lang="tr-TR" altLang="tr-TR" dirty="0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68313" y="1412875"/>
            <a:ext cx="7859712" cy="5040313"/>
          </a:xfrm>
        </p:spPr>
        <p:txBody>
          <a:bodyPr>
            <a:normAutofit fontScale="92500" lnSpcReduction="10000"/>
          </a:bodyPr>
          <a:lstStyle/>
          <a:p>
            <a:r>
              <a:rPr lang="en-US" altLang="tr-TR" sz="2400" dirty="0"/>
              <a:t>Noise is often modeled as:</a:t>
            </a:r>
          </a:p>
          <a:p>
            <a:pPr lvl="1"/>
            <a:r>
              <a:rPr lang="en-US" altLang="tr-TR" sz="2000" dirty="0"/>
              <a:t>Gaussian (mean, sigma)</a:t>
            </a:r>
          </a:p>
          <a:p>
            <a:pPr lvl="1"/>
            <a:r>
              <a:rPr lang="en-US" altLang="tr-TR" sz="2000" dirty="0"/>
              <a:t>Salt-and pepper (0 or 255 with </a:t>
            </a:r>
            <a:r>
              <a:rPr lang="en-US" altLang="tr-TR" sz="2000" dirty="0" err="1"/>
              <a:t>prob</a:t>
            </a:r>
            <a:r>
              <a:rPr lang="en-US" altLang="tr-TR" sz="2000" dirty="0"/>
              <a:t> p)</a:t>
            </a:r>
          </a:p>
          <a:p>
            <a:endParaRPr lang="en-US" altLang="tr-TR" sz="2400" dirty="0"/>
          </a:p>
          <a:p>
            <a:endParaRPr lang="en-US" altLang="tr-TR" sz="2400" dirty="0"/>
          </a:p>
          <a:p>
            <a:endParaRPr lang="en-US" altLang="tr-TR" sz="2400" dirty="0"/>
          </a:p>
          <a:p>
            <a:endParaRPr lang="tr-TR" altLang="tr-TR" sz="2400" dirty="0" smtClean="0"/>
          </a:p>
          <a:p>
            <a:endParaRPr lang="tr-TR" altLang="tr-TR" sz="2400" dirty="0"/>
          </a:p>
          <a:p>
            <a:endParaRPr lang="en-US" altLang="tr-TR" sz="2400" dirty="0"/>
          </a:p>
          <a:p>
            <a:endParaRPr lang="en-US" altLang="tr-TR" sz="2400" dirty="0"/>
          </a:p>
          <a:p>
            <a:pPr>
              <a:buFontTx/>
              <a:buNone/>
            </a:pPr>
            <a:r>
              <a:rPr lang="tr-TR" altLang="tr-TR" sz="2400" dirty="0" smtClean="0"/>
              <a:t>		</a:t>
            </a:r>
            <a:r>
              <a:rPr lang="en-US" altLang="tr-TR" sz="2400" dirty="0" smtClean="0"/>
              <a:t>Original</a:t>
            </a:r>
            <a:r>
              <a:rPr lang="en-US" altLang="tr-TR" sz="2400" dirty="0"/>
              <a:t>		Gaussian	</a:t>
            </a:r>
            <a:r>
              <a:rPr lang="en-US" altLang="tr-TR" sz="2400" dirty="0" smtClean="0"/>
              <a:t>Salt-and-pepper</a:t>
            </a:r>
            <a:endParaRPr lang="en-US" altLang="tr-TR" sz="2400" dirty="0"/>
          </a:p>
          <a:p>
            <a:pPr>
              <a:buFontTx/>
              <a:buNone/>
            </a:pPr>
            <a:r>
              <a:rPr lang="en-US" altLang="tr-TR" sz="2400" dirty="0"/>
              <a:t>				sigma=20	        p=0.3</a:t>
            </a:r>
          </a:p>
          <a:p>
            <a:pPr>
              <a:buFontTx/>
              <a:buNone/>
            </a:pPr>
            <a:r>
              <a:rPr lang="en-US" altLang="tr-TR" sz="2400" dirty="0"/>
              <a:t>				mean=0</a:t>
            </a:r>
            <a:endParaRPr lang="tr-TR" altLang="tr-TR" sz="2400" dirty="0"/>
          </a:p>
        </p:txBody>
      </p:sp>
      <p:pic>
        <p:nvPicPr>
          <p:cNvPr id="56324" name="Picture 4" descr="fce5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95585" y="2938462"/>
            <a:ext cx="1804988" cy="2016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6" name="Picture 6" descr="fce5noi6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59832" y="2924175"/>
            <a:ext cx="1830387" cy="20447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6328" name="Picture 8" descr="fce5noi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961858"/>
            <a:ext cx="1804988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44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Nonlinear Filters</a:t>
            </a:r>
            <a:endParaRPr lang="tr-TR" altLang="tr-TR" dirty="0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tr-TR" dirty="0"/>
              <a:t>Linear Filters are good for removing </a:t>
            </a:r>
            <a:r>
              <a:rPr lang="tr-TR" altLang="tr-TR" dirty="0" smtClean="0"/>
              <a:t>G</a:t>
            </a:r>
            <a:r>
              <a:rPr lang="en-US" altLang="tr-TR" dirty="0" err="1" smtClean="0"/>
              <a:t>aussian</a:t>
            </a:r>
            <a:r>
              <a:rPr lang="en-US" altLang="tr-TR" dirty="0" smtClean="0"/>
              <a:t> </a:t>
            </a:r>
            <a:r>
              <a:rPr lang="en-US" altLang="tr-TR" dirty="0"/>
              <a:t>noise, but not good for salt-and-pepper (impulsive) noise</a:t>
            </a:r>
          </a:p>
          <a:p>
            <a:r>
              <a:rPr lang="en-US" altLang="tr-TR" dirty="0"/>
              <a:t>Median filter, alpha-trimmed-mean filter better for impulsive noise</a:t>
            </a:r>
            <a:endParaRPr lang="tr-TR" altLang="tr-TR" dirty="0"/>
          </a:p>
        </p:txBody>
      </p:sp>
    </p:spTree>
    <p:extLst>
      <p:ext uri="{BB962C8B-B14F-4D97-AF65-F5344CB8AC3E}">
        <p14:creationId xmlns:p14="http://schemas.microsoft.com/office/powerpoint/2010/main" val="347582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Median, Max, Mean Filters</a:t>
            </a:r>
            <a:endParaRPr lang="tr-TR" altLang="tr-TR" dirty="0"/>
          </a:p>
        </p:txBody>
      </p:sp>
      <p:pic>
        <p:nvPicPr>
          <p:cNvPr id="61444" name="Picture 4" descr="med3x3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24075" y="1341438"/>
            <a:ext cx="4608513" cy="212248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6" name="Picture 6" descr="sta2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4005263"/>
            <a:ext cx="1555750" cy="22637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48" name="Picture 8" descr="sta2noi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11413" y="4005263"/>
            <a:ext cx="1582737" cy="23034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50" name="Picture 10" descr="sta2med1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663" y="4005263"/>
            <a:ext cx="1604962" cy="23352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1452" name="Picture 12" descr="sta2med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005263"/>
            <a:ext cx="1604962" cy="233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53" name="Text Box 13"/>
          <p:cNvSpPr txBox="1">
            <a:spLocks noChangeArrowheads="1"/>
          </p:cNvSpPr>
          <p:nvPr/>
        </p:nvSpPr>
        <p:spPr bwMode="auto">
          <a:xfrm>
            <a:off x="4356100" y="35004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r-TR" sz="2000"/>
              <a:t>5 x 5</a:t>
            </a:r>
            <a:endParaRPr lang="tr-TR" altLang="tr-TR" sz="2000"/>
          </a:p>
        </p:txBody>
      </p:sp>
      <p:sp>
        <p:nvSpPr>
          <p:cNvPr id="61454" name="Text Box 14"/>
          <p:cNvSpPr txBox="1">
            <a:spLocks noChangeArrowheads="1"/>
          </p:cNvSpPr>
          <p:nvPr/>
        </p:nvSpPr>
        <p:spPr bwMode="auto">
          <a:xfrm>
            <a:off x="6227763" y="35004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tr-TR" sz="2000"/>
              <a:t>7 x</a:t>
            </a:r>
            <a:r>
              <a:rPr lang="tr-TR" altLang="tr-TR" sz="2000"/>
              <a:t> </a:t>
            </a:r>
            <a:r>
              <a:rPr lang="en-US" altLang="tr-TR" sz="2000"/>
              <a:t>7</a:t>
            </a:r>
            <a:endParaRPr lang="tr-TR" altLang="tr-TR" sz="2000"/>
          </a:p>
        </p:txBody>
      </p:sp>
      <p:sp>
        <p:nvSpPr>
          <p:cNvPr id="61455" name="Text Box 15"/>
          <p:cNvSpPr txBox="1">
            <a:spLocks noChangeArrowheads="1"/>
          </p:cNvSpPr>
          <p:nvPr/>
        </p:nvSpPr>
        <p:spPr bwMode="auto">
          <a:xfrm>
            <a:off x="2411413" y="35004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tr-TR" sz="2000"/>
              <a:t>noisy</a:t>
            </a:r>
          </a:p>
        </p:txBody>
      </p:sp>
      <p:sp>
        <p:nvSpPr>
          <p:cNvPr id="61456" name="Text Box 16"/>
          <p:cNvSpPr txBox="1">
            <a:spLocks noChangeArrowheads="1"/>
          </p:cNvSpPr>
          <p:nvPr/>
        </p:nvSpPr>
        <p:spPr bwMode="auto">
          <a:xfrm>
            <a:off x="755650" y="3500438"/>
            <a:ext cx="1511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tr-TR" altLang="tr-TR" sz="200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6404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tr-TR" dirty="0"/>
              <a:t>Alpha-trimmed-mean</a:t>
            </a:r>
            <a:endParaRPr lang="tr-TR" altLang="tr-TR" dirty="0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8147050" cy="4525963"/>
          </a:xfrm>
        </p:spPr>
        <p:txBody>
          <a:bodyPr/>
          <a:lstStyle/>
          <a:p>
            <a:r>
              <a:rPr lang="en-US" altLang="tr-TR" sz="2800" dirty="0" smtClean="0"/>
              <a:t>Remove </a:t>
            </a:r>
            <a:r>
              <a:rPr lang="en-US" altLang="tr-TR" sz="2800" dirty="0"/>
              <a:t>the highest and lowest scores, then take average of the rest</a:t>
            </a:r>
          </a:p>
          <a:p>
            <a:endParaRPr lang="tr-TR" altLang="tr-TR" sz="2800" dirty="0"/>
          </a:p>
        </p:txBody>
      </p:sp>
      <p:pic>
        <p:nvPicPr>
          <p:cNvPr id="62468" name="Picture 4" descr="med3x3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3068638"/>
            <a:ext cx="5329237" cy="245586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2470" name="Rectangle 6"/>
          <p:cNvSpPr>
            <a:spLocks noChangeArrowheads="1"/>
          </p:cNvSpPr>
          <p:nvPr/>
        </p:nvSpPr>
        <p:spPr bwMode="auto">
          <a:xfrm>
            <a:off x="4787900" y="3933825"/>
            <a:ext cx="1368425" cy="288925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62471" name="Rectangle 7"/>
          <p:cNvSpPr>
            <a:spLocks noChangeArrowheads="1"/>
          </p:cNvSpPr>
          <p:nvPr/>
        </p:nvSpPr>
        <p:spPr bwMode="auto">
          <a:xfrm>
            <a:off x="3563938" y="4221163"/>
            <a:ext cx="1223962" cy="287337"/>
          </a:xfrm>
          <a:prstGeom prst="rect">
            <a:avLst/>
          </a:prstGeom>
          <a:noFill/>
          <a:ln w="9525">
            <a:solidFill>
              <a:srgbClr val="CC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tr-TR"/>
          </a:p>
        </p:txBody>
      </p:sp>
      <p:sp>
        <p:nvSpPr>
          <p:cNvPr id="62472" name="Line 8"/>
          <p:cNvSpPr>
            <a:spLocks noChangeShapeType="1"/>
          </p:cNvSpPr>
          <p:nvPr/>
        </p:nvSpPr>
        <p:spPr bwMode="auto">
          <a:xfrm>
            <a:off x="6156325" y="4005263"/>
            <a:ext cx="647700" cy="0"/>
          </a:xfrm>
          <a:prstGeom prst="line">
            <a:avLst/>
          </a:prstGeom>
          <a:noFill/>
          <a:ln w="9525">
            <a:solidFill>
              <a:srgbClr val="CC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tr-TR"/>
          </a:p>
        </p:txBody>
      </p:sp>
      <p:sp>
        <p:nvSpPr>
          <p:cNvPr id="62473" name="Text Box 9"/>
          <p:cNvSpPr txBox="1">
            <a:spLocks noChangeArrowheads="1"/>
          </p:cNvSpPr>
          <p:nvPr/>
        </p:nvSpPr>
        <p:spPr bwMode="auto">
          <a:xfrm>
            <a:off x="7019925" y="3860800"/>
            <a:ext cx="15128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tr-TR">
                <a:solidFill>
                  <a:srgbClr val="CC3300"/>
                </a:solidFill>
              </a:rPr>
              <a:t>Avg: 123.6</a:t>
            </a:r>
            <a:endParaRPr lang="tr-TR" altLang="tr-TR">
              <a:solidFill>
                <a:srgbClr val="CC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73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smtClean="0"/>
              <a:t>Image </a:t>
            </a:r>
            <a:r>
              <a:rPr lang="tr-TR" dirty="0" err="1" smtClean="0"/>
              <a:t>Pixels</a:t>
            </a:r>
            <a:endParaRPr lang="tr-TR" dirty="0"/>
          </a:p>
        </p:txBody>
      </p:sp>
      <p:pic>
        <p:nvPicPr>
          <p:cNvPr id="4" name="İçerik Yer Tutucusu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20000" contrast="-40000"/>
          </a:blip>
          <a:stretch>
            <a:fillRect/>
          </a:stretch>
        </p:blipFill>
        <p:spPr>
          <a:xfrm>
            <a:off x="287419" y="2270755"/>
            <a:ext cx="8123034" cy="4101281"/>
          </a:xfrm>
          <a:prstGeom prst="rect">
            <a:avLst/>
          </a:prstGeom>
        </p:spPr>
      </p:pic>
      <p:sp>
        <p:nvSpPr>
          <p:cNvPr id="6" name="Metin kutusu 5"/>
          <p:cNvSpPr txBox="1"/>
          <p:nvPr/>
        </p:nvSpPr>
        <p:spPr>
          <a:xfrm>
            <a:off x="1043608" y="6372036"/>
            <a:ext cx="3305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/>
              <a:t>image</a:t>
            </a:r>
            <a:r>
              <a:rPr lang="tr-TR" dirty="0"/>
              <a:t> </a:t>
            </a:r>
            <a:r>
              <a:rPr lang="tr-TR" dirty="0" err="1" smtClean="0"/>
              <a:t>with</a:t>
            </a:r>
            <a:r>
              <a:rPr lang="tr-TR" dirty="0" smtClean="0"/>
              <a:t> size of 200x200 </a:t>
            </a:r>
            <a:r>
              <a:rPr lang="tr-TR" dirty="0" err="1" smtClean="0"/>
              <a:t>pixels</a:t>
            </a:r>
            <a:endParaRPr lang="tr-TR" dirty="0"/>
          </a:p>
        </p:txBody>
      </p:sp>
      <p:cxnSp>
        <p:nvCxnSpPr>
          <p:cNvPr id="8" name="Düz Ok Bağlayıcısı 7"/>
          <p:cNvCxnSpPr/>
          <p:nvPr/>
        </p:nvCxnSpPr>
        <p:spPr>
          <a:xfrm>
            <a:off x="6372200" y="5875655"/>
            <a:ext cx="0" cy="36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etin kutusu 8"/>
          <p:cNvSpPr txBox="1"/>
          <p:nvPr/>
        </p:nvSpPr>
        <p:spPr>
          <a:xfrm>
            <a:off x="5381472" y="6238163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Picture element =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7" name="İçerik Yer Tutucusu 2"/>
          <p:cNvSpPr txBox="1">
            <a:spLocks/>
          </p:cNvSpPr>
          <p:nvPr/>
        </p:nvSpPr>
        <p:spPr>
          <a:xfrm>
            <a:off x="457199" y="1600201"/>
            <a:ext cx="8176317" cy="10367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A digital </a:t>
            </a:r>
            <a:r>
              <a:rPr lang="en-US" dirty="0" smtClean="0"/>
              <a:t>image is a rectangular array of integer </a:t>
            </a:r>
            <a:r>
              <a:rPr lang="en-US" smtClean="0"/>
              <a:t>values</a:t>
            </a:r>
            <a:r>
              <a:rPr lang="en-US" smtClean="0"/>
              <a:t>.</a:t>
            </a:r>
          </a:p>
          <a:p>
            <a:pPr marL="0" indent="0">
              <a:buNone/>
            </a:pPr>
            <a:r>
              <a:rPr lang="en-US" smtClean="0"/>
              <a:t> 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22921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 smtClean="0"/>
              <a:t>Pixel</a:t>
            </a:r>
            <a:r>
              <a:rPr lang="tr-TR" dirty="0" smtClean="0"/>
              <a:t> </a:t>
            </a:r>
            <a:r>
              <a:rPr lang="tr-TR" dirty="0" err="1" smtClean="0"/>
              <a:t>Intensity</a:t>
            </a:r>
            <a:r>
              <a:rPr lang="tr-TR" dirty="0" smtClean="0"/>
              <a:t> </a:t>
            </a:r>
            <a:r>
              <a:rPr lang="tr-TR" dirty="0" err="1" smtClean="0"/>
              <a:t>Values</a:t>
            </a:r>
            <a:endParaRPr lang="tr-TR" dirty="0"/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20000"/>
          </a:blip>
          <a:stretch>
            <a:fillRect/>
          </a:stretch>
        </p:blipFill>
        <p:spPr>
          <a:xfrm>
            <a:off x="3851920" y="1348759"/>
            <a:ext cx="5004369" cy="502884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lum bright="-20000" contrast="-40000"/>
          </a:blip>
          <a:stretch>
            <a:fillRect/>
          </a:stretch>
        </p:blipFill>
        <p:spPr>
          <a:xfrm>
            <a:off x="457200" y="3101935"/>
            <a:ext cx="3336246" cy="3346500"/>
          </a:xfrm>
          <a:prstGeom prst="rect">
            <a:avLst/>
          </a:prstGeom>
        </p:spPr>
      </p:pic>
      <p:cxnSp>
        <p:nvCxnSpPr>
          <p:cNvPr id="6" name="Düz Ok Bağlayıcısı 5"/>
          <p:cNvCxnSpPr/>
          <p:nvPr/>
        </p:nvCxnSpPr>
        <p:spPr>
          <a:xfrm>
            <a:off x="6444208" y="5373216"/>
            <a:ext cx="0" cy="10752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etin kutusu 6"/>
          <p:cNvSpPr txBox="1"/>
          <p:nvPr/>
        </p:nvSpPr>
        <p:spPr>
          <a:xfrm>
            <a:off x="5364088" y="6448435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smtClean="0"/>
              <a:t>Picture element = </a:t>
            </a:r>
            <a:r>
              <a:rPr lang="tr-TR" dirty="0" err="1" smtClean="0"/>
              <a:t>pixel</a:t>
            </a:r>
            <a:endParaRPr lang="tr-TR" dirty="0"/>
          </a:p>
        </p:txBody>
      </p:sp>
      <p:sp>
        <p:nvSpPr>
          <p:cNvPr id="8" name="İçerik Yer Tutucusu 2"/>
          <p:cNvSpPr>
            <a:spLocks noGrp="1"/>
          </p:cNvSpPr>
          <p:nvPr>
            <p:ph idx="1"/>
          </p:nvPr>
        </p:nvSpPr>
        <p:spPr>
          <a:xfrm>
            <a:off x="457200" y="1600201"/>
            <a:ext cx="3538736" cy="1036712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Intensity </a:t>
            </a:r>
            <a:r>
              <a:rPr lang="en-US" dirty="0"/>
              <a:t>values </a:t>
            </a:r>
            <a:r>
              <a:rPr lang="en-US" dirty="0" smtClean="0"/>
              <a:t>are</a:t>
            </a:r>
          </a:p>
          <a:p>
            <a:pPr lvl="1"/>
            <a:r>
              <a:rPr lang="en-US" dirty="0" smtClean="0"/>
              <a:t>non-negative</a:t>
            </a:r>
          </a:p>
          <a:p>
            <a:pPr lvl="1"/>
            <a:r>
              <a:rPr lang="en-US" dirty="0" smtClean="0"/>
              <a:t>called gray levels</a:t>
            </a:r>
            <a:endParaRPr lang="tr-TR" dirty="0" smtClean="0"/>
          </a:p>
        </p:txBody>
      </p:sp>
    </p:spTree>
    <p:extLst>
      <p:ext uri="{BB962C8B-B14F-4D97-AF65-F5344CB8AC3E}">
        <p14:creationId xmlns:p14="http://schemas.microsoft.com/office/powerpoint/2010/main" val="2829251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tr-TR" dirty="0" err="1" smtClean="0"/>
              <a:t>VSCode</a:t>
            </a:r>
            <a:r>
              <a:rPr lang="tr-TR" dirty="0" smtClean="0"/>
              <a:t> </a:t>
            </a:r>
            <a:r>
              <a:rPr lang="tr-TR" dirty="0" err="1" smtClean="0"/>
              <a:t>Setup</a:t>
            </a:r>
            <a:r>
              <a:rPr lang="tr-TR" dirty="0" smtClean="0"/>
              <a:t> </a:t>
            </a:r>
            <a:r>
              <a:rPr lang="tr-TR" dirty="0" err="1" smtClean="0"/>
              <a:t>for</a:t>
            </a:r>
            <a:r>
              <a:rPr lang="tr-TR" dirty="0" smtClean="0"/>
              <a:t> </a:t>
            </a:r>
            <a:r>
              <a:rPr lang="tr-TR" dirty="0" err="1" smtClean="0"/>
              <a:t>Building</a:t>
            </a:r>
            <a:r>
              <a:rPr lang="tr-TR" dirty="0" smtClean="0"/>
              <a:t> Programs in bm5113 Environment</a:t>
            </a:r>
            <a:endParaRPr lang="tr-TR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457200" y="1700808"/>
            <a:ext cx="8435280" cy="478112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tr-TR" sz="2400" dirty="0" err="1" smtClean="0"/>
              <a:t>After</a:t>
            </a:r>
            <a:r>
              <a:rPr lang="tr-TR" sz="2400" dirty="0" smtClean="0"/>
              <a:t> </a:t>
            </a:r>
            <a:r>
              <a:rPr lang="tr-TR" sz="2400" dirty="0" err="1" smtClean="0"/>
              <a:t>environment</a:t>
            </a:r>
            <a:r>
              <a:rPr lang="tr-TR" sz="2400" dirty="0" smtClean="0"/>
              <a:t> </a:t>
            </a:r>
            <a:r>
              <a:rPr lang="tr-TR" sz="2400" dirty="0" err="1" smtClean="0"/>
              <a:t>setup</a:t>
            </a:r>
            <a:r>
              <a:rPr lang="tr-TR" sz="2400" dirty="0" smtClean="0"/>
              <a:t> </a:t>
            </a:r>
            <a:r>
              <a:rPr lang="tr-TR" sz="2400" dirty="0" err="1" smtClean="0"/>
              <a:t>arrange</a:t>
            </a:r>
            <a:r>
              <a:rPr lang="tr-TR" sz="2400" dirty="0" smtClean="0"/>
              <a:t> </a:t>
            </a:r>
            <a:r>
              <a:rPr lang="tr-TR" sz="2400" dirty="0" err="1" smtClean="0"/>
              <a:t>VSCode</a:t>
            </a:r>
            <a:r>
              <a:rPr lang="tr-TR" sz="2400" dirty="0" smtClean="0"/>
              <a:t> </a:t>
            </a:r>
            <a:r>
              <a:rPr lang="tr-TR" sz="2400" dirty="0" err="1" smtClean="0"/>
              <a:t>json</a:t>
            </a:r>
            <a:r>
              <a:rPr lang="tr-TR" sz="2400" dirty="0" smtClean="0"/>
              <a:t> </a:t>
            </a:r>
            <a:r>
              <a:rPr lang="tr-TR" sz="2400" dirty="0" err="1" smtClean="0"/>
              <a:t>files</a:t>
            </a:r>
            <a:endParaRPr lang="tr-TR" sz="2400" dirty="0" smtClean="0"/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/>
              <a:t>"</a:t>
            </a:r>
            <a:r>
              <a:rPr lang="en-US" sz="2000" dirty="0" err="1"/>
              <a:t>terminal.integrated.defaultProfile.windows</a:t>
            </a:r>
            <a:r>
              <a:rPr lang="en-US" sz="2000" dirty="0"/>
              <a:t>": "Command Prompt",</a:t>
            </a:r>
          </a:p>
          <a:p>
            <a:pPr marL="457200" lvl="1" indent="0">
              <a:spcAft>
                <a:spcPts val="600"/>
              </a:spcAft>
              <a:buNone/>
            </a:pPr>
            <a:r>
              <a:rPr lang="en-US" sz="2000" dirty="0" smtClean="0"/>
              <a:t>"</a:t>
            </a:r>
            <a:r>
              <a:rPr lang="en-US" sz="2000" dirty="0" err="1"/>
              <a:t>python.condaPath</a:t>
            </a:r>
            <a:r>
              <a:rPr lang="en-US" sz="2000" dirty="0"/>
              <a:t>": "C:\\ProgramData\\Anaconda3\\Scripts\\conda.exe"</a:t>
            </a:r>
          </a:p>
          <a:p>
            <a:pPr>
              <a:spcAft>
                <a:spcPts val="600"/>
              </a:spcAft>
            </a:pPr>
            <a:r>
              <a:rPr lang="tr-TR" sz="2400" dirty="0" smtClean="0"/>
              <a:t>Run </a:t>
            </a:r>
            <a:r>
              <a:rPr lang="tr-TR" sz="2400" dirty="0" err="1" smtClean="0"/>
              <a:t>the</a:t>
            </a:r>
            <a:r>
              <a:rPr lang="tr-TR" sz="2400" dirty="0" smtClean="0"/>
              <a:t> </a:t>
            </a:r>
            <a:r>
              <a:rPr lang="tr-TR" sz="2400" dirty="0" err="1" smtClean="0"/>
              <a:t>following</a:t>
            </a:r>
            <a:r>
              <a:rPr lang="tr-TR" sz="2400" dirty="0" smtClean="0"/>
              <a:t> </a:t>
            </a:r>
            <a:r>
              <a:rPr lang="tr-TR" sz="2400" dirty="0" err="1" smtClean="0"/>
              <a:t>update</a:t>
            </a:r>
            <a:endParaRPr lang="tr-TR" sz="2400" dirty="0"/>
          </a:p>
          <a:p>
            <a:pPr marL="457200" lvl="1" indent="0">
              <a:spcAft>
                <a:spcPts val="600"/>
              </a:spcAft>
              <a:buNone/>
            </a:pPr>
            <a:r>
              <a:rPr lang="tr-TR" sz="2000" dirty="0" err="1" smtClean="0"/>
              <a:t>conda</a:t>
            </a:r>
            <a:r>
              <a:rPr lang="tr-TR" sz="2000" dirty="0" smtClean="0"/>
              <a:t> </a:t>
            </a:r>
            <a:r>
              <a:rPr lang="tr-TR" sz="2000" dirty="0" err="1"/>
              <a:t>update</a:t>
            </a:r>
            <a:r>
              <a:rPr lang="tr-TR" sz="2000" dirty="0"/>
              <a:t> </a:t>
            </a:r>
            <a:r>
              <a:rPr lang="tr-TR" sz="2000" dirty="0" err="1"/>
              <a:t>anaconda-navigator</a:t>
            </a:r>
            <a:r>
              <a:rPr lang="tr-TR" sz="2000" dirty="0"/>
              <a:t> </a:t>
            </a:r>
            <a:endParaRPr lang="tr-TR" sz="2000" dirty="0" smtClean="0"/>
          </a:p>
          <a:p>
            <a:pPr marL="457200" lvl="1" indent="0">
              <a:spcAft>
                <a:spcPts val="600"/>
              </a:spcAft>
              <a:buNone/>
            </a:pPr>
            <a:r>
              <a:rPr lang="tr-TR" sz="2000" dirty="0" err="1" smtClean="0"/>
              <a:t>conda</a:t>
            </a:r>
            <a:r>
              <a:rPr lang="tr-TR" sz="2000" dirty="0" smtClean="0"/>
              <a:t> </a:t>
            </a:r>
            <a:r>
              <a:rPr lang="tr-TR" sz="2000" dirty="0" err="1"/>
              <a:t>update</a:t>
            </a:r>
            <a:r>
              <a:rPr lang="tr-TR" sz="2000" dirty="0"/>
              <a:t> </a:t>
            </a:r>
            <a:r>
              <a:rPr lang="tr-TR" sz="2000" dirty="0" err="1"/>
              <a:t>navigator-updater</a:t>
            </a:r>
            <a:r>
              <a:rPr lang="tr-TR" sz="2000" dirty="0"/>
              <a:t> </a:t>
            </a:r>
            <a:endParaRPr lang="tr-TR" sz="2000" dirty="0" smtClean="0"/>
          </a:p>
          <a:p>
            <a:pPr marL="457200" lvl="1" indent="0">
              <a:spcAft>
                <a:spcPts val="600"/>
              </a:spcAft>
              <a:buNone/>
            </a:pPr>
            <a:endParaRPr lang="en-US" altLang="tr-TR" sz="2000" dirty="0"/>
          </a:p>
          <a:p>
            <a:pPr marL="457200" lvl="1" indent="0">
              <a:spcAft>
                <a:spcPts val="600"/>
              </a:spcAft>
              <a:buNone/>
            </a:pPr>
            <a:endParaRPr lang="en-US" altLang="tr-TR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80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is Teması">
  <a:themeElements>
    <a:clrScheme name="Ofi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i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5829</TotalTime>
  <Words>1435</Words>
  <Application>Microsoft Office PowerPoint</Application>
  <PresentationFormat>Ekran Gösterisi (4:3)</PresentationFormat>
  <Paragraphs>456</Paragraphs>
  <Slides>63</Slides>
  <Notes>5</Notes>
  <HiddenSlides>0</HiddenSlides>
  <MMClips>0</MMClips>
  <ScaleCrop>false</ScaleCrop>
  <HeadingPairs>
    <vt:vector size="8" baseType="variant">
      <vt:variant>
        <vt:lpstr>Kullanılan Yazı Tipleri</vt:lpstr>
      </vt:variant>
      <vt:variant>
        <vt:i4>5</vt:i4>
      </vt:variant>
      <vt:variant>
        <vt:lpstr>Tema</vt:lpstr>
      </vt:variant>
      <vt:variant>
        <vt:i4>1</vt:i4>
      </vt:variant>
      <vt:variant>
        <vt:lpstr>Eklenmiş OLE Hizmet Programları</vt:lpstr>
      </vt:variant>
      <vt:variant>
        <vt:i4>1</vt:i4>
      </vt:variant>
      <vt:variant>
        <vt:lpstr>Slayt Başlıkları</vt:lpstr>
      </vt:variant>
      <vt:variant>
        <vt:i4>63</vt:i4>
      </vt:variant>
    </vt:vector>
  </HeadingPairs>
  <TitlesOfParts>
    <vt:vector size="70" baseType="lpstr">
      <vt:lpstr>Arial</vt:lpstr>
      <vt:lpstr>Calibri</vt:lpstr>
      <vt:lpstr>Cambria Math</vt:lpstr>
      <vt:lpstr>Courier New</vt:lpstr>
      <vt:lpstr>Wingdings</vt:lpstr>
      <vt:lpstr>Ofis Teması</vt:lpstr>
      <vt:lpstr>CorelPhotoPaint.Image.11</vt:lpstr>
      <vt:lpstr>BMB5113  COMPUTER VISION</vt:lpstr>
      <vt:lpstr>Digital Images in General</vt:lpstr>
      <vt:lpstr>A Digital Image</vt:lpstr>
      <vt:lpstr>Digitization of An Image</vt:lpstr>
      <vt:lpstr>Image Sensing Systems</vt:lpstr>
      <vt:lpstr>CCD Cameras versus Human Eye</vt:lpstr>
      <vt:lpstr>Image Pixels</vt:lpstr>
      <vt:lpstr>Pixel Intensity Values</vt:lpstr>
      <vt:lpstr>VSCode Setup for Building Programs in bm5113 Environment</vt:lpstr>
      <vt:lpstr>Python Image Functions: Read</vt:lpstr>
      <vt:lpstr>Python Image Functions: Display</vt:lpstr>
      <vt:lpstr>Python Image Functions: Write</vt:lpstr>
      <vt:lpstr>Python  Generating and Processing an Image</vt:lpstr>
      <vt:lpstr>Matlab Image FunctIons</vt:lpstr>
      <vt:lpstr>Matlab Image FunctIons</vt:lpstr>
      <vt:lpstr>Matlab Image FunctIons</vt:lpstr>
      <vt:lpstr>Matlab GeneratIng &amp; ProcessIng  an Image</vt:lpstr>
      <vt:lpstr>Spatial Resolution</vt:lpstr>
      <vt:lpstr>Coarse and Fine Sampling</vt:lpstr>
      <vt:lpstr>Bit Depth of an Image</vt:lpstr>
      <vt:lpstr>Grayscale Quantization Level</vt:lpstr>
      <vt:lpstr>Color Image Quantization Level</vt:lpstr>
      <vt:lpstr>Python Variable Types</vt:lpstr>
      <vt:lpstr>Python Conversion of Types</vt:lpstr>
      <vt:lpstr>Python Arithmetic Operators</vt:lpstr>
      <vt:lpstr>Python Comparison Operators</vt:lpstr>
      <vt:lpstr>Python Assignment Operators</vt:lpstr>
      <vt:lpstr>Python Bitwise Operators</vt:lpstr>
      <vt:lpstr>Python Logical Operators</vt:lpstr>
      <vt:lpstr>Python  Membership and  Identity Operators</vt:lpstr>
      <vt:lpstr>Python Image Operator Functions</vt:lpstr>
      <vt:lpstr>Python Special Variables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Image Enhancement</vt:lpstr>
      <vt:lpstr>Pixelwise Operations:  Illumination Adjustment</vt:lpstr>
      <vt:lpstr>Pixelwise Operations:  Contrast Adjustment</vt:lpstr>
      <vt:lpstr>Pixelwise Operations:  Illumination &amp; Contrast Adjustment</vt:lpstr>
      <vt:lpstr>Pixelwise Operations:  Simple Thresholding</vt:lpstr>
      <vt:lpstr>Pixelwise Operations: Logarithmic and Gamma Transformations</vt:lpstr>
      <vt:lpstr>Python Adjusting Image Intensities</vt:lpstr>
      <vt:lpstr>Matlab AdjustIng Image IntensItIes</vt:lpstr>
      <vt:lpstr>PowerPoint Sunusu</vt:lpstr>
      <vt:lpstr>Pixel Neighborhood</vt:lpstr>
      <vt:lpstr>PowerPoint Sunusu</vt:lpstr>
      <vt:lpstr>PowerPoint Sunusu</vt:lpstr>
      <vt:lpstr>Noise Removal:  Red Blood Cell Image</vt:lpstr>
      <vt:lpstr>Removing Salt-and-Pepper Noise</vt:lpstr>
      <vt:lpstr>Neighborhood (Spatial) Operations for Enhancement</vt:lpstr>
      <vt:lpstr>Linear filtering</vt:lpstr>
      <vt:lpstr>Linear Filtering: Lowpass Filters</vt:lpstr>
      <vt:lpstr>LP Filters: Gaussian</vt:lpstr>
      <vt:lpstr>LP Filters: Gaussian</vt:lpstr>
      <vt:lpstr>Types of Noise</vt:lpstr>
      <vt:lpstr>Nonlinear Filters</vt:lpstr>
      <vt:lpstr>Median, Max, Mean Filters</vt:lpstr>
      <vt:lpstr>Alpha-trimmed-mean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BMB5113  COMPUTER VISION</dc:title>
  <dc:creator>cnr</dc:creator>
  <cp:lastModifiedBy>Ceydanur Öztürk</cp:lastModifiedBy>
  <cp:revision>291</cp:revision>
  <dcterms:created xsi:type="dcterms:W3CDTF">2018-10-01T07:37:01Z</dcterms:created>
  <dcterms:modified xsi:type="dcterms:W3CDTF">2022-10-11T09:19:32Z</dcterms:modified>
</cp:coreProperties>
</file>